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notesMasterIdLst>
    <p:notesMasterId r:id="rId8"/>
  </p:notesMasterIdLst>
  <p:sldIdLst>
    <p:sldId id="272" r:id="rId4"/>
    <p:sldId id="288" r:id="rId5"/>
    <p:sldId id="356" r:id="rId6"/>
    <p:sldId id="366" r:id="rId7"/>
    <p:sldId id="357" r:id="rId9"/>
    <p:sldId id="365" r:id="rId10"/>
    <p:sldId id="358" r:id="rId11"/>
    <p:sldId id="380" r:id="rId12"/>
    <p:sldId id="381" r:id="rId13"/>
    <p:sldId id="361" r:id="rId14"/>
    <p:sldId id="362" r:id="rId15"/>
    <p:sldId id="367" r:id="rId16"/>
    <p:sldId id="369" r:id="rId17"/>
    <p:sldId id="368" r:id="rId18"/>
    <p:sldId id="363" r:id="rId19"/>
    <p:sldId id="364" r:id="rId20"/>
    <p:sldId id="289" r:id="rId21"/>
    <p:sldId id="370" r:id="rId22"/>
    <p:sldId id="371" r:id="rId23"/>
    <p:sldId id="372" r:id="rId24"/>
    <p:sldId id="375" r:id="rId25"/>
    <p:sldId id="382" r:id="rId26"/>
    <p:sldId id="374" r:id="rId27"/>
    <p:sldId id="293" r:id="rId28"/>
    <p:sldId id="277" r:id="rId29"/>
    <p:sldId id="287" r:id="rId30"/>
    <p:sldId id="301" r:id="rId31"/>
    <p:sldId id="302" r:id="rId32"/>
    <p:sldId id="332" r:id="rId33"/>
    <p:sldId id="330" r:id="rId34"/>
    <p:sldId id="331" r:id="rId35"/>
    <p:sldId id="329" r:id="rId36"/>
    <p:sldId id="333" r:id="rId37"/>
    <p:sldId id="315" r:id="rId38"/>
    <p:sldId id="334" r:id="rId39"/>
    <p:sldId id="309" r:id="rId40"/>
    <p:sldId id="314" r:id="rId41"/>
    <p:sldId id="316" r:id="rId42"/>
    <p:sldId id="317" r:id="rId43"/>
    <p:sldId id="318" r:id="rId44"/>
    <p:sldId id="319" r:id="rId45"/>
    <p:sldId id="320" r:id="rId46"/>
    <p:sldId id="321" r:id="rId47"/>
    <p:sldId id="322" r:id="rId48"/>
    <p:sldId id="323" r:id="rId49"/>
    <p:sldId id="324" r:id="rId50"/>
    <p:sldId id="325" r:id="rId51"/>
    <p:sldId id="355" r:id="rId5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99" autoAdjust="0"/>
    <p:restoredTop sz="94581" autoAdjust="0"/>
  </p:normalViewPr>
  <p:slideViewPr>
    <p:cSldViewPr snapToObjects="1">
      <p:cViewPr>
        <p:scale>
          <a:sx n="75" d="100"/>
          <a:sy n="75" d="100"/>
        </p:scale>
        <p:origin x="-72" y="-72"/>
      </p:cViewPr>
      <p:guideLst>
        <p:guide orient="horz" pos="2139"/>
        <p:guide pos="290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kumimoji="1" sz="1200">
                <a:ea typeface="宋体" panose="02010600030101010101" pitchFamily="2" charset="-122"/>
                <a:cs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kumimoji="1" sz="1200">
                <a:ea typeface="宋体" panose="02010600030101010101" pitchFamily="2" charset="-122"/>
                <a:cs typeface="宋体" panose="02010600030101010101" pitchFamily="2" charset="-122"/>
              </a:defRPr>
            </a:lvl1pPr>
          </a:lstStyle>
          <a:p>
            <a:pPr>
              <a:defRPr/>
            </a:pPr>
            <a:fld id="{35BA1613-9B6E-4FE6-BEC9-02B8C23A164D}"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二级</a:t>
            </a:r>
            <a:endParaRPr lang="zh-CN" altLang="en-US" noProof="0" smtClean="0"/>
          </a:p>
          <a:p>
            <a:pPr lvl="2"/>
            <a:r>
              <a:rPr lang="zh-CN" altLang="en-US" noProof="0" smtClean="0"/>
              <a:t>三级</a:t>
            </a:r>
            <a:endParaRPr lang="zh-CN" altLang="en-US" noProof="0" smtClean="0"/>
          </a:p>
          <a:p>
            <a:pPr lvl="3"/>
            <a:r>
              <a:rPr lang="zh-CN" altLang="en-US" noProof="0" smtClean="0"/>
              <a:t>四级</a:t>
            </a:r>
            <a:endParaRPr lang="zh-CN" altLang="en-US" noProof="0" smtClean="0"/>
          </a:p>
          <a:p>
            <a:pPr lvl="4"/>
            <a:r>
              <a:rPr lang="zh-CN" altLang="en-US" noProof="0" smtClean="0"/>
              <a:t>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kumimoji="1" sz="1200">
                <a:ea typeface="宋体" panose="02010600030101010101" pitchFamily="2" charset="-122"/>
                <a:cs typeface="宋体" panose="02010600030101010101" pitchFamily="2" charset="-122"/>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kumimoji="1" sz="1200">
                <a:ea typeface="宋体" panose="02010600030101010101" pitchFamily="2" charset="-122"/>
                <a:cs typeface="宋体" panose="02010600030101010101" pitchFamily="2" charset="-122"/>
              </a:defRPr>
            </a:lvl1pPr>
          </a:lstStyle>
          <a:p>
            <a:pPr>
              <a:defRPr/>
            </a:pPr>
            <a:fld id="{DD5239B2-402A-44BD-9996-60529161796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rrowheads="1" noTextEdit="1"/>
          </p:cNvSpPr>
          <p:nvPr>
            <p:ph type="sldImg"/>
          </p:nvPr>
        </p:nvSpPr>
        <p:spPr bwMode="auto">
          <a:noFill/>
          <a:ln>
            <a:solidFill>
              <a:srgbClr val="000000"/>
            </a:solidFill>
            <a:miter lim="800000"/>
          </a:ln>
        </p:spPr>
      </p:sp>
      <p:sp>
        <p:nvSpPr>
          <p:cNvPr id="30722"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130425"/>
            <a:ext cx="7772400" cy="1154113"/>
          </a:xfrm>
        </p:spPr>
        <p:txBody>
          <a:bodyPr/>
          <a:lstStyle>
            <a:lvl1pPr algn="ctr">
              <a:defRPr sz="4000"/>
            </a:lvl1pPr>
          </a:lstStyle>
          <a:p>
            <a:pPr lvl="0"/>
            <a:r>
              <a:rPr lang="zh-CN" altLang="en-US" noProof="0" smtClean="0"/>
              <a:t>单击此处编辑母版标题样式</a:t>
            </a:r>
            <a:endParaRPr lang="zh-CN" altLang="en-US" noProof="0" smtClean="0"/>
          </a:p>
        </p:txBody>
      </p:sp>
      <p:sp>
        <p:nvSpPr>
          <p:cNvPr id="2051" name="Rectangle 3"/>
          <p:cNvSpPr>
            <a:spLocks noGrp="1" noChangeArrowheads="1"/>
          </p:cNvSpPr>
          <p:nvPr>
            <p:ph type="subTitle" idx="1"/>
          </p:nvPr>
        </p:nvSpPr>
        <p:spPr>
          <a:xfrm>
            <a:off x="1371600" y="3429000"/>
            <a:ext cx="6400800" cy="1009650"/>
          </a:xfrm>
        </p:spPr>
        <p:txBody>
          <a:bodyPr/>
          <a:lstStyle>
            <a:lvl1pPr marL="0" indent="0" algn="ctr">
              <a:buFontTx/>
              <a:buNone/>
              <a:defRPr sz="3200"/>
            </a:lvl1pPr>
          </a:lstStyle>
          <a:p>
            <a:pPr lvl="0"/>
            <a:r>
              <a:rPr lang="zh-CN" altLang="en-US" noProof="0" smtClean="0"/>
              <a:t>单击此处编辑母版副标题样式</a:t>
            </a:r>
            <a:endParaRPr lang="zh-CN" alt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D7587A7-D3F4-439E-B313-01CA2176405C}" type="slidenum">
              <a:rPr lang="en-US" altLang="zh-CN"/>
            </a:fld>
            <a:endParaRPr lang="en-US" altLang="zh-CN"/>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3EE8BD5-3E36-4CCA-ACA6-AE81A8961F2A}" type="slidenum">
              <a:rPr lang="en-US" altLang="zh-CN"/>
            </a:fld>
            <a:endParaRPr lang="en-US" altLang="zh-CN"/>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1809E75-5521-4771-8BFA-F9AE04DF2D15}" type="slidenum">
              <a:rPr lang="en-US" altLang="zh-CN"/>
            </a:fld>
            <a:endParaRPr lang="en-US" altLang="zh-CN"/>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154113"/>
          </a:xfrm>
        </p:spPr>
        <p:txBody>
          <a:bodyPr/>
          <a:lstStyle>
            <a:lvl1pPr algn="ctr">
              <a:defRPr sz="4000"/>
            </a:lvl1pPr>
          </a:lstStyle>
          <a:p>
            <a:pPr lvl="0"/>
            <a:r>
              <a:rPr lang="zh-CN" altLang="en-US" noProof="0" smtClean="0"/>
              <a:t>单击此处编辑母版标题样式</a:t>
            </a:r>
            <a:endParaRPr lang="zh-CN" altLang="en-US" noProof="0" smtClean="0"/>
          </a:p>
        </p:txBody>
      </p:sp>
      <p:sp>
        <p:nvSpPr>
          <p:cNvPr id="4099" name="Rectangle 3"/>
          <p:cNvSpPr>
            <a:spLocks noGrp="1" noChangeArrowheads="1"/>
          </p:cNvSpPr>
          <p:nvPr>
            <p:ph type="subTitle" idx="1"/>
          </p:nvPr>
        </p:nvSpPr>
        <p:spPr>
          <a:xfrm>
            <a:off x="1371600" y="3429000"/>
            <a:ext cx="6400800" cy="1009650"/>
          </a:xfrm>
        </p:spPr>
        <p:txBody>
          <a:bodyPr/>
          <a:lstStyle>
            <a:lvl1pPr marL="0" indent="0" algn="ctr">
              <a:buFontTx/>
              <a:buNone/>
              <a:defRPr sz="3200"/>
            </a:lvl1pPr>
          </a:lstStyle>
          <a:p>
            <a:pPr lvl="0"/>
            <a:r>
              <a:rPr lang="zh-CN" altLang="en-US" noProof="0" smtClean="0"/>
              <a:t>单击此处编辑母版副标题样式</a:t>
            </a:r>
            <a:endParaRPr lang="zh-CN" alt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318754E-3EBC-4DD0-A28D-A06E5CA18424}" type="slidenum">
              <a:rPr lang="en-US" altLang="zh-CN"/>
            </a:fld>
            <a:endParaRPr lang="en-US" altLang="zh-CN"/>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4831C61-4B9E-4E41-88CC-841616FE87E6}" type="slidenum">
              <a:rPr lang="en-US" altLang="zh-CN"/>
            </a:fld>
            <a:endParaRPr lang="en-US" altLang="zh-CN"/>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AEFDD90-F2CB-4AE3-BFDD-FC22991BCCDB}" type="slidenum">
              <a:rPr lang="en-US" altLang="zh-CN"/>
            </a:fld>
            <a:endParaRPr lang="en-US" altLang="zh-CN"/>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DA3B09E-855A-4BB3-B51A-A2CDC2C9CBBD}" type="slidenum">
              <a:rPr lang="en-US" altLang="zh-CN"/>
            </a:fld>
            <a:endParaRPr lang="en-US" altLang="zh-CN"/>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A5CFD68-04C5-46BF-B1DD-5D310F55EA1B}" type="slidenum">
              <a:rPr lang="en-US" altLang="zh-CN"/>
            </a:fld>
            <a:endParaRPr lang="en-US" altLang="zh-CN"/>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2E64D94-485D-426F-960B-B93460C40368}" type="slidenum">
              <a:rPr lang="en-US" altLang="zh-CN"/>
            </a:fld>
            <a:endParaRPr lang="en-US" altLang="zh-CN"/>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C5DC802-2A5B-4C13-9DB5-2BDAF462362B}" type="slidenum">
              <a:rPr lang="en-US" altLang="zh-CN"/>
            </a:fld>
            <a:endParaRPr lang="en-US" altLang="zh-CN"/>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5E97904-904E-4373-ADC0-86E69C4620E4}" type="slidenum">
              <a:rPr lang="en-US" altLang="zh-CN"/>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E20AF27-9105-477A-856E-9DD1A0D55D02}" type="slidenum">
              <a:rPr lang="en-US" altLang="zh-CN"/>
            </a:fld>
            <a:endParaRPr lang="en-US" altLang="zh-CN"/>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18B3097-6BC6-46A0-9BE6-7C56145FBB63}" type="slidenum">
              <a:rPr lang="en-US" altLang="zh-CN"/>
            </a:fld>
            <a:endParaRPr lang="en-US" altLang="zh-CN"/>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C948AC9-BCF5-4976-98B8-614E90F991D2}" type="slidenum">
              <a:rPr lang="en-US" altLang="zh-CN"/>
            </a:fld>
            <a:endParaRPr lang="en-US" altLang="zh-CN"/>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A21CC0F-7F69-46FB-9928-57B70C80B1D5}" type="slidenum">
              <a:rPr lang="en-US" altLang="zh-CN"/>
            </a:fld>
            <a:endParaRPr lang="en-US" alt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AEC7AAF-FAA9-44DA-8FD0-2F6D9B6CBCB6}" type="slidenum">
              <a:rPr lang="en-US" altLang="zh-CN"/>
            </a:fld>
            <a:endParaRPr lang="en-US" altLang="zh-CN"/>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3E5F0DB-A50C-4026-918A-B47E8DA2DCB0}" type="slidenum">
              <a:rPr lang="en-US" altLang="zh-CN"/>
            </a:fld>
            <a:endParaRPr lang="en-US" altLang="zh-CN"/>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DE78B05E-BB6D-4391-8C0A-1582D609DC58}" type="slidenum">
              <a:rPr lang="en-US" altLang="zh-CN"/>
            </a:fld>
            <a:endParaRPr lang="en-US" altLang="zh-CN"/>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D630F3A7-D8A1-4BB3-9EA4-869D5AAF09E5}" type="slidenum">
              <a:rPr lang="en-US" altLang="zh-CN"/>
            </a:fld>
            <a:endParaRPr lang="en-US" altLang="zh-CN"/>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AFA5DFE9-EA52-4CD8-A70E-DA0EFCF57687}" type="slidenum">
              <a:rPr lang="en-US" altLang="zh-CN"/>
            </a:fld>
            <a:endParaRPr lang="en-US"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6827AF18-7A82-4AC4-A49E-02541847FC69}" type="slidenum">
              <a:rPr lang="en-US" altLang="zh-CN"/>
            </a:fld>
            <a:endParaRPr lang="en-US" altLang="zh-CN"/>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B3BE876-E9F1-4EEE-8DAE-426247C36F66}" type="slidenum">
              <a:rPr lang="en-US" altLang="zh-CN"/>
            </a:fld>
            <a:endParaRPr lang="en-US" altLang="zh-CN"/>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6225"/>
            <a:ext cx="8229600" cy="114141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en-US" altLang="zh-CN" smtClean="0"/>
          </a:p>
          <a:p>
            <a:pPr lvl="1"/>
            <a:r>
              <a:rPr lang="zh-CN" altLang="en-US" smtClean="0"/>
              <a:t>第二级</a:t>
            </a:r>
            <a:endParaRPr lang="en-US" altLang="zh-CN" smtClean="0"/>
          </a:p>
          <a:p>
            <a:pPr lvl="2"/>
            <a:r>
              <a:rPr lang="zh-CN" altLang="en-US" smtClean="0"/>
              <a:t>第三级</a:t>
            </a:r>
            <a:endParaRPr lang="en-US" altLang="zh-CN" smtClean="0"/>
          </a:p>
          <a:p>
            <a:pPr lvl="3"/>
            <a:r>
              <a:rPr lang="zh-CN" altLang="en-US" smtClean="0"/>
              <a:t>第四级</a:t>
            </a:r>
            <a:endParaRPr lang="en-US" altLang="zh-CN"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a:defRPr sz="1400">
                <a:ea typeface="宋体" panose="02010600030101010101" pitchFamily="2" charset="-122"/>
                <a:cs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defRPr sz="1400">
                <a:ea typeface="宋体" panose="02010600030101010101" pitchFamily="2" charset="-122"/>
                <a:cs typeface="宋体" panose="02010600030101010101"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a:defRPr sz="1400">
                <a:ea typeface="宋体" panose="02010600030101010101" pitchFamily="2" charset="-122"/>
                <a:cs typeface="宋体" panose="02010600030101010101" pitchFamily="2" charset="-122"/>
              </a:defRPr>
            </a:lvl1pPr>
          </a:lstStyle>
          <a:p>
            <a:pPr>
              <a:defRPr/>
            </a:pPr>
            <a:fld id="{D5845A75-ADD5-41BE-B66E-6BA910BC1A7A}"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5pPr>
      <a:lvl6pPr marL="4572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6pPr>
      <a:lvl7pPr marL="9144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7pPr>
      <a:lvl8pPr marL="13716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8pPr>
      <a:lvl9pPr marL="18288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6225"/>
            <a:ext cx="8229600" cy="114141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en-US" altLang="zh-CN" smtClean="0"/>
          </a:p>
          <a:p>
            <a:pPr lvl="1"/>
            <a:r>
              <a:rPr lang="zh-CN" altLang="en-US" smtClean="0"/>
              <a:t>第二级</a:t>
            </a:r>
            <a:endParaRPr lang="en-US" altLang="zh-CN" smtClean="0"/>
          </a:p>
          <a:p>
            <a:pPr lvl="2"/>
            <a:r>
              <a:rPr lang="zh-CN" altLang="en-US" smtClean="0"/>
              <a:t>第三级</a:t>
            </a:r>
            <a:endParaRPr lang="en-US" altLang="zh-CN" smtClean="0"/>
          </a:p>
          <a:p>
            <a:pPr lvl="3"/>
            <a:r>
              <a:rPr lang="zh-CN" altLang="en-US" smtClean="0"/>
              <a:t>第四级</a:t>
            </a:r>
            <a:endParaRPr lang="en-US" altLang="zh-CN" smtClean="0"/>
          </a:p>
          <a:p>
            <a:pPr lvl="4"/>
            <a:r>
              <a:rPr lang="zh-CN" altLang="en-US" smtClean="0"/>
              <a:t>第五级</a:t>
            </a:r>
            <a:endParaRPr lang="zh-CN" altLang="en-US" smtClean="0"/>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a:defRPr sz="1400">
                <a:ea typeface="宋体" panose="02010600030101010101" pitchFamily="2" charset="-122"/>
                <a:cs typeface="宋体" panose="02010600030101010101" pitchFamily="2" charset="-122"/>
              </a:defRPr>
            </a:lvl1pPr>
          </a:lstStyle>
          <a:p>
            <a:pPr>
              <a:defRPr/>
            </a:pPr>
            <a:endParaRPr lang="en-US" altLang="zh-CN"/>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defRPr sz="1400">
                <a:ea typeface="宋体" panose="02010600030101010101" pitchFamily="2" charset="-122"/>
                <a:cs typeface="宋体" panose="02010600030101010101" pitchFamily="2" charset="-122"/>
              </a:defRPr>
            </a:lvl1pPr>
          </a:lstStyle>
          <a:p>
            <a:pPr>
              <a:defRPr/>
            </a:pPr>
            <a:endParaRPr lang="en-US" altLang="zh-CN"/>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a:defRPr sz="1400">
                <a:ea typeface="宋体" panose="02010600030101010101" pitchFamily="2" charset="-122"/>
                <a:cs typeface="宋体" panose="02010600030101010101" pitchFamily="2" charset="-122"/>
              </a:defRPr>
            </a:lvl1pPr>
          </a:lstStyle>
          <a:p>
            <a:pPr>
              <a:defRPr/>
            </a:pPr>
            <a:fld id="{9A2BF28E-1CAF-45B5-84B9-2ABD7F26079A}"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5pPr>
      <a:lvl6pPr marL="4572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6pPr>
      <a:lvl7pPr marL="9144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7pPr>
      <a:lvl8pPr marL="13716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8pPr>
      <a:lvl9pPr marL="1828800" algn="l" rtl="0" fontAlgn="base">
        <a:spcBef>
          <a:spcPct val="0"/>
        </a:spcBef>
        <a:spcAft>
          <a:spcPct val="0"/>
        </a:spcAft>
        <a:defRPr sz="3200" b="1">
          <a:solidFill>
            <a:schemeClr val="tx2"/>
          </a:solidFill>
          <a:latin typeface="Arial" panose="020B0604020202020204" pitchFamily="34" charset="0"/>
          <a:ea typeface="微软雅黑" panose="020B0503020204020204" charset="-122"/>
          <a:cs typeface="微软雅黑" panose="020B0503020204020204" charset="-122"/>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microsoft.com/office/2007/relationships/media" Target="file:///E:\&#21776;&#20184;&#38134;\&#20061;&#24180;&#32423;&#65288;&#19978;&#65289;&#25945;&#23398;&#35838;&#20214;\&#31532;&#21313;&#19968;&#31456;&#31616;&#21333;&#26426;&#26800;&#21644;&#21151;\&#20108;&#12289;&#28369;&#36718;\&#36718;&#36724;&#30340;&#23454;&#20363;2.mpeg" TargetMode="External"/><Relationship Id="rId1" Type="http://schemas.openxmlformats.org/officeDocument/2006/relationships/video" Target="file:///E:\&#21776;&#20184;&#38134;\&#20061;&#24180;&#32423;&#65288;&#19978;&#65289;&#25945;&#23398;&#35838;&#20214;\&#31532;&#21313;&#19968;&#31456;&#31616;&#21333;&#26426;&#26800;&#21644;&#21151;\&#20108;&#12289;&#28369;&#36718;\&#36718;&#36724;&#30340;&#23454;&#20363;2.mpeg" TargetMode="Externa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microsoft.com/office/2007/relationships/media" Target="file:///E:\&#21776;&#20184;&#38134;\&#20061;&#24180;&#32423;&#65288;&#19978;&#65289;&#25945;&#23398;&#35838;&#20214;\&#31532;&#21313;&#19968;&#31456;&#31616;&#21333;&#26426;&#26800;&#21644;&#21151;\&#20108;&#12289;&#28369;&#36718;\&#36718;&#36724;&#30340;&#23454;&#20363;1.mpeg" TargetMode="External"/><Relationship Id="rId1" Type="http://schemas.openxmlformats.org/officeDocument/2006/relationships/video" Target="file:///E:\&#21776;&#20184;&#38134;\&#20061;&#24180;&#32423;&#65288;&#19978;&#65289;&#25945;&#23398;&#35838;&#20214;\&#31532;&#21313;&#19968;&#31456;&#31616;&#21333;&#26426;&#26800;&#21644;&#21151;\&#20108;&#12289;&#28369;&#36718;\&#36718;&#36724;&#30340;&#23454;&#20363;1.mpeg" TargetMode="Externa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8.png"/><Relationship Id="rId7" Type="http://schemas.openxmlformats.org/officeDocument/2006/relationships/image" Target="../media/image27.wmf"/><Relationship Id="rId6" Type="http://schemas.openxmlformats.org/officeDocument/2006/relationships/oleObject" Target="../embeddings/oleObject2.bin"/><Relationship Id="rId5" Type="http://schemas.openxmlformats.org/officeDocument/2006/relationships/image" Target="../media/image26.png"/><Relationship Id="rId4" Type="http://schemas.openxmlformats.org/officeDocument/2006/relationships/hyperlink" Target="file:///E:\&#25140;\8&#19979;\%25E6%2596%259C%25E9%259D%25A2%25E7%259A%2584%25E4%25BD%259C%25E7%2594%25A81.flv" TargetMode="External"/><Relationship Id="rId3" Type="http://schemas.openxmlformats.org/officeDocument/2006/relationships/image" Target="../media/image25.wmf"/><Relationship Id="rId2" Type="http://schemas.openxmlformats.org/officeDocument/2006/relationships/oleObject" Target="../embeddings/oleObject1.bin"/><Relationship Id="rId10" Type="http://schemas.openxmlformats.org/officeDocument/2006/relationships/vmlDrawing" Target="../drawings/vmlDrawing1.v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hyperlink" Target="file:///E:\&#25140;\8&#19979;\%25E6%2596%259C%25E9%259D%25A2.swf"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jpeg"/><Relationship Id="rId1" Type="http://schemas.openxmlformats.org/officeDocument/2006/relationships/image" Target="../media/image4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rrowheads="1"/>
          </p:cNvSpPr>
          <p:nvPr>
            <p:ph type="ctrTitle"/>
          </p:nvPr>
        </p:nvSpPr>
        <p:spPr>
          <a:xfrm>
            <a:off x="0" y="1412875"/>
            <a:ext cx="8856663" cy="3446463"/>
          </a:xfrm>
        </p:spPr>
        <p:txBody>
          <a:bodyPr/>
          <a:lstStyle/>
          <a:p>
            <a:pPr eaLnBrk="1" hangingPunct="1"/>
            <a:r>
              <a:rPr lang="zh-CN" altLang="en-US" sz="7200" b="0" smtClean="0">
                <a:ea typeface="华文新魏" panose="02010800040101010101" charset="-122"/>
                <a:cs typeface="华文新魏" panose="02010800040101010101" charset="-122"/>
              </a:rPr>
              <a:t>11.5改变世界的机械</a:t>
            </a:r>
            <a:br>
              <a:rPr lang="zh-CN" altLang="en-US" sz="7200" b="0" smtClean="0">
                <a:ea typeface="华文新魏" panose="02010800040101010101" charset="-122"/>
                <a:cs typeface="华文新魏" panose="02010800040101010101" charset="-122"/>
              </a:rPr>
            </a:br>
            <a:endParaRPr lang="zh-CN" altLang="en-US" sz="6000" b="0" smtClean="0">
              <a:ea typeface="华文新魏" panose="02010800040101010101" charset="-122"/>
              <a:cs typeface="华文新魏" panose="02010800040101010101" charset="-122"/>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p:txBody>
          <a:bodyPr/>
          <a:lstStyle/>
          <a:p>
            <a:pPr marL="0" indent="0" eaLnBrk="1" hangingPunct="1">
              <a:buFontTx/>
              <a:buNone/>
            </a:pPr>
            <a:r>
              <a:rPr lang="zh-CN" altLang="en-US" sz="4000" b="1" smtClean="0">
                <a:latin typeface="宋体" panose="02010600030101010101" pitchFamily="2" charset="-122"/>
                <a:ea typeface="宋体" panose="02010600030101010101" pitchFamily="2" charset="-122"/>
              </a:rPr>
              <a:t>总结</a:t>
            </a:r>
            <a:r>
              <a:rPr lang="en-US" altLang="zh-CN" sz="4000" b="1" smtClean="0">
                <a:latin typeface="宋体" panose="02010600030101010101" pitchFamily="2" charset="-122"/>
                <a:ea typeface="宋体" panose="02010600030101010101" pitchFamily="2" charset="-122"/>
              </a:rPr>
              <a:t>:</a:t>
            </a:r>
            <a:r>
              <a:rPr lang="zh-CN" altLang="en-US" sz="4000" b="1" smtClean="0">
                <a:solidFill>
                  <a:srgbClr val="FF0000"/>
                </a:solidFill>
                <a:latin typeface="宋体" panose="02010600030101010101" pitchFamily="2" charset="-122"/>
                <a:ea typeface="宋体" panose="02010600030101010101" pitchFamily="2" charset="-122"/>
              </a:rPr>
              <a:t>使用轮轴可以省力</a:t>
            </a:r>
            <a:r>
              <a:rPr lang="en-US" altLang="zh-CN" sz="4000" b="1" smtClean="0">
                <a:latin typeface="宋体" panose="02010600030101010101" pitchFamily="2" charset="-122"/>
                <a:ea typeface="宋体" panose="02010600030101010101" pitchFamily="2" charset="-122"/>
              </a:rPr>
              <a:t>.</a:t>
            </a:r>
            <a:endParaRPr lang="en-US" altLang="zh-CN" sz="4000" b="1" smtClean="0">
              <a:latin typeface="宋体" panose="02010600030101010101" pitchFamily="2" charset="-122"/>
              <a:ea typeface="宋体" panose="02010600030101010101" pitchFamily="2" charset="-122"/>
            </a:endParaRPr>
          </a:p>
          <a:p>
            <a:pPr marL="0" indent="0" eaLnBrk="1" hangingPunct="1">
              <a:buFontTx/>
              <a:buNone/>
            </a:pPr>
            <a:r>
              <a:rPr lang="zh-CN" altLang="en-US" sz="4000" b="1" smtClean="0">
                <a:solidFill>
                  <a:srgbClr val="0000FF"/>
                </a:solidFill>
                <a:latin typeface="宋体" panose="02010600030101010101" pitchFamily="2" charset="-122"/>
                <a:ea typeface="宋体" panose="02010600030101010101" pitchFamily="2" charset="-122"/>
              </a:rPr>
              <a:t>  轮轴的</a:t>
            </a:r>
            <a:r>
              <a:rPr lang="zh-CN" altLang="en-US" sz="4000" b="1" smtClean="0">
                <a:latin typeface="宋体" panose="02010600030101010101" pitchFamily="2" charset="-122"/>
                <a:ea typeface="宋体" panose="02010600030101010101" pitchFamily="2" charset="-122"/>
              </a:rPr>
              <a:t>两个主要</a:t>
            </a:r>
            <a:r>
              <a:rPr lang="zh-CN" altLang="en-US" sz="4000" b="1" smtClean="0">
                <a:solidFill>
                  <a:srgbClr val="0000FF"/>
                </a:solidFill>
                <a:latin typeface="宋体" panose="02010600030101010101" pitchFamily="2" charset="-122"/>
                <a:ea typeface="宋体" panose="02010600030101010101" pitchFamily="2" charset="-122"/>
              </a:rPr>
              <a:t>功能</a:t>
            </a:r>
            <a:endParaRPr lang="zh-CN" altLang="en-US" sz="4000" b="1" smtClean="0">
              <a:solidFill>
                <a:srgbClr val="0000FF"/>
              </a:solidFill>
              <a:latin typeface="宋体" panose="02010600030101010101" pitchFamily="2" charset="-122"/>
              <a:ea typeface="宋体" panose="02010600030101010101" pitchFamily="2" charset="-122"/>
            </a:endParaRPr>
          </a:p>
          <a:p>
            <a:pPr marL="0" indent="0" eaLnBrk="1" hangingPunct="1">
              <a:buFontTx/>
              <a:buNone/>
            </a:pPr>
            <a:r>
              <a:rPr lang="zh-CN" altLang="en-US" sz="4000" b="1" smtClean="0">
                <a:latin typeface="宋体" panose="02010600030101010101" pitchFamily="2" charset="-122"/>
                <a:ea typeface="宋体" panose="02010600030101010101" pitchFamily="2" charset="-122"/>
              </a:rPr>
              <a:t>  一是</a:t>
            </a:r>
            <a:r>
              <a:rPr lang="en-US" altLang="zh-CN" sz="4000" b="1" smtClean="0">
                <a:latin typeface="宋体" panose="02010600030101010101" pitchFamily="2" charset="-122"/>
                <a:ea typeface="宋体" panose="02010600030101010101" pitchFamily="2" charset="-122"/>
              </a:rPr>
              <a:t>__________________,</a:t>
            </a:r>
            <a:endParaRPr lang="en-US" altLang="zh-CN" sz="4000" b="1" smtClean="0">
              <a:latin typeface="宋体" panose="02010600030101010101" pitchFamily="2" charset="-122"/>
              <a:ea typeface="宋体" panose="02010600030101010101" pitchFamily="2" charset="-122"/>
            </a:endParaRPr>
          </a:p>
          <a:p>
            <a:pPr marL="0" indent="0" eaLnBrk="1" hangingPunct="1">
              <a:buFontTx/>
              <a:buNone/>
            </a:pPr>
            <a:r>
              <a:rPr lang="zh-CN" altLang="en-US" sz="4000" b="1" smtClean="0">
                <a:latin typeface="宋体" panose="02010600030101010101" pitchFamily="2" charset="-122"/>
                <a:ea typeface="宋体" panose="02010600030101010101" pitchFamily="2" charset="-122"/>
              </a:rPr>
              <a:t>  二是</a:t>
            </a:r>
            <a:r>
              <a:rPr lang="en-US" altLang="zh-CN" sz="4000" b="1" smtClean="0">
                <a:latin typeface="宋体" panose="02010600030101010101" pitchFamily="2" charset="-122"/>
                <a:ea typeface="宋体" panose="02010600030101010101" pitchFamily="2" charset="-122"/>
              </a:rPr>
              <a:t>__________________</a:t>
            </a:r>
            <a:r>
              <a:rPr lang="zh-CN" altLang="en-US" sz="4400" b="1" smtClean="0">
                <a:latin typeface="黑体" panose="02010609060101010101" charset="-122"/>
                <a:ea typeface="黑体" panose="02010609060101010101" charset="-122"/>
              </a:rPr>
              <a:t>。</a:t>
            </a:r>
            <a:endParaRPr lang="zh-CN" altLang="en-US" sz="4400" b="1" smtClean="0">
              <a:latin typeface="黑体" panose="02010609060101010101" charset="-122"/>
              <a:ea typeface="黑体" panose="02010609060101010101" charset="-122"/>
            </a:endParaRPr>
          </a:p>
        </p:txBody>
      </p:sp>
      <p:sp>
        <p:nvSpPr>
          <p:cNvPr id="36866" name="Text Box 4"/>
          <p:cNvSpPr txBox="1">
            <a:spLocks noChangeArrowheads="1"/>
          </p:cNvSpPr>
          <p:nvPr/>
        </p:nvSpPr>
        <p:spPr bwMode="auto">
          <a:xfrm>
            <a:off x="2124075" y="3171825"/>
            <a:ext cx="5040313" cy="762000"/>
          </a:xfrm>
          <a:prstGeom prst="rect">
            <a:avLst/>
          </a:prstGeom>
          <a:noFill/>
          <a:ln w="9525">
            <a:noFill/>
            <a:miter lim="800000"/>
          </a:ln>
        </p:spPr>
        <p:txBody>
          <a:bodyPr lIns="90000" tIns="46800" rIns="90000" bIns="46800" anchor="b">
            <a:spAutoFit/>
          </a:bodyPr>
          <a:lstStyle/>
          <a:p>
            <a:pPr>
              <a:spcBef>
                <a:spcPct val="50000"/>
              </a:spcBef>
            </a:pPr>
            <a:endParaRPr lang="zh-CN" altLang="en-US"/>
          </a:p>
        </p:txBody>
      </p:sp>
      <p:sp>
        <p:nvSpPr>
          <p:cNvPr id="36867" name="Text Box 5"/>
          <p:cNvSpPr txBox="1">
            <a:spLocks noChangeArrowheads="1"/>
          </p:cNvSpPr>
          <p:nvPr/>
        </p:nvSpPr>
        <p:spPr bwMode="auto">
          <a:xfrm>
            <a:off x="2124075" y="3213100"/>
            <a:ext cx="3384550" cy="762000"/>
          </a:xfrm>
          <a:prstGeom prst="rect">
            <a:avLst/>
          </a:prstGeom>
          <a:noFill/>
          <a:ln w="9525">
            <a:noFill/>
            <a:miter lim="800000"/>
          </a:ln>
        </p:spPr>
        <p:txBody>
          <a:bodyPr lIns="90000" tIns="46800" rIns="90000" bIns="46800" anchor="b">
            <a:spAutoFit/>
          </a:bodyPr>
          <a:lstStyle/>
          <a:p>
            <a:pPr>
              <a:spcBef>
                <a:spcPct val="50000"/>
              </a:spcBef>
            </a:pPr>
            <a:endParaRPr lang="zh-CN" altLang="en-US"/>
          </a:p>
        </p:txBody>
      </p:sp>
      <p:sp>
        <p:nvSpPr>
          <p:cNvPr id="51206" name="Text Box 6"/>
          <p:cNvSpPr txBox="1">
            <a:spLocks noChangeArrowheads="1"/>
          </p:cNvSpPr>
          <p:nvPr/>
        </p:nvSpPr>
        <p:spPr bwMode="auto">
          <a:xfrm>
            <a:off x="2484438" y="3146425"/>
            <a:ext cx="2519362" cy="525463"/>
          </a:xfrm>
          <a:prstGeom prst="rect">
            <a:avLst/>
          </a:prstGeom>
          <a:noFill/>
          <a:ln w="9525">
            <a:noFill/>
            <a:miter lim="800000"/>
          </a:ln>
        </p:spPr>
        <p:txBody>
          <a:bodyPr lIns="90000" tIns="46800" rIns="90000" bIns="46800" anchor="b">
            <a:spAutoFit/>
          </a:bodyPr>
          <a:lstStyle/>
          <a:p>
            <a:pPr>
              <a:spcBef>
                <a:spcPct val="50000"/>
              </a:spcBef>
            </a:pPr>
            <a:r>
              <a:rPr lang="zh-CN" altLang="en-US" sz="2800" b="1">
                <a:solidFill>
                  <a:srgbClr val="0000FF"/>
                </a:solidFill>
              </a:rPr>
              <a:t>改变用力大小</a:t>
            </a:r>
            <a:endParaRPr lang="zh-CN" altLang="en-US" sz="2800" b="1">
              <a:solidFill>
                <a:srgbClr val="0000FF"/>
              </a:solidFill>
            </a:endParaRPr>
          </a:p>
        </p:txBody>
      </p:sp>
      <p:sp>
        <p:nvSpPr>
          <p:cNvPr id="51207" name="Text Box 7"/>
          <p:cNvSpPr txBox="1">
            <a:spLocks noChangeArrowheads="1"/>
          </p:cNvSpPr>
          <p:nvPr/>
        </p:nvSpPr>
        <p:spPr bwMode="auto">
          <a:xfrm>
            <a:off x="2124075" y="3975100"/>
            <a:ext cx="3313113" cy="525463"/>
          </a:xfrm>
          <a:prstGeom prst="rect">
            <a:avLst/>
          </a:prstGeom>
          <a:noFill/>
          <a:ln w="9525">
            <a:noFill/>
            <a:miter lim="800000"/>
          </a:ln>
        </p:spPr>
        <p:txBody>
          <a:bodyPr lIns="90000" tIns="46800" rIns="90000" bIns="46800" anchor="b">
            <a:spAutoFit/>
          </a:bodyPr>
          <a:lstStyle/>
          <a:p>
            <a:pPr algn="ctr">
              <a:spcBef>
                <a:spcPct val="50000"/>
              </a:spcBef>
            </a:pPr>
            <a:r>
              <a:rPr lang="zh-CN" altLang="en-US" sz="2800" b="1">
                <a:solidFill>
                  <a:srgbClr val="0000FF"/>
                </a:solidFill>
              </a:rPr>
              <a:t>改变物体的速度</a:t>
            </a:r>
            <a:endParaRPr lang="zh-CN" altLang="en-US" sz="2800" b="1">
              <a:solidFill>
                <a:srgbClr val="0000FF"/>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linds(horizontal)">
                                      <p:cBhvr>
                                        <p:cTn id="7" dur="500"/>
                                        <p:tgtEl>
                                          <p:spTgt spid="51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linds(horizontal)">
                                      <p:cBhvr>
                                        <p:cTn id="12" dur="500"/>
                                        <p:tgtEl>
                                          <p:spTgt spid="51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blinds(horizontal)">
                                      <p:cBhvr>
                                        <p:cTn id="17" dur="500"/>
                                        <p:tgtEl>
                                          <p:spTgt spid="512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03">
                                            <p:txEl>
                                              <p:pRg st="3" end="3"/>
                                            </p:txEl>
                                          </p:spTgt>
                                        </p:tgtEl>
                                        <p:attrNameLst>
                                          <p:attrName>style.visibility</p:attrName>
                                        </p:attrNameLst>
                                      </p:cBhvr>
                                      <p:to>
                                        <p:strVal val="visible"/>
                                      </p:to>
                                    </p:set>
                                    <p:animEffect transition="in" filter="blinds(horizontal)">
                                      <p:cBhvr>
                                        <p:cTn id="22" dur="500"/>
                                        <p:tgtEl>
                                          <p:spTgt spid="512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1206"/>
                                        </p:tgtEl>
                                        <p:attrNameLst>
                                          <p:attrName>style.visibility</p:attrName>
                                        </p:attrNameLst>
                                      </p:cBhvr>
                                      <p:to>
                                        <p:strVal val="visible"/>
                                      </p:to>
                                    </p:set>
                                    <p:anim calcmode="lin" valueType="num">
                                      <p:cBhvr additive="base">
                                        <p:cTn id="27" dur="500" fill="hold"/>
                                        <p:tgtEl>
                                          <p:spTgt spid="51206"/>
                                        </p:tgtEl>
                                        <p:attrNameLst>
                                          <p:attrName>ppt_x</p:attrName>
                                        </p:attrNameLst>
                                      </p:cBhvr>
                                      <p:tavLst>
                                        <p:tav tm="0">
                                          <p:val>
                                            <p:strVal val="#ppt_x"/>
                                          </p:val>
                                        </p:tav>
                                        <p:tav tm="100000">
                                          <p:val>
                                            <p:strVal val="#ppt_x"/>
                                          </p:val>
                                        </p:tav>
                                      </p:tavLst>
                                    </p:anim>
                                    <p:anim calcmode="lin" valueType="num">
                                      <p:cBhvr additive="base">
                                        <p:cTn id="28"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51207"/>
                                        </p:tgtEl>
                                        <p:attrNameLst>
                                          <p:attrName>style.visibility</p:attrName>
                                        </p:attrNameLst>
                                      </p:cBhvr>
                                      <p:to>
                                        <p:strVal val="visible"/>
                                      </p:to>
                                    </p:set>
                                    <p:anim by="(-#ppt_w*2)" calcmode="lin" valueType="num">
                                      <p:cBhvr rctx="PPT">
                                        <p:cTn id="33" dur="500" autoRev="1" fill="hold">
                                          <p:stCondLst>
                                            <p:cond delay="0"/>
                                          </p:stCondLst>
                                        </p:cTn>
                                        <p:tgtEl>
                                          <p:spTgt spid="51207"/>
                                        </p:tgtEl>
                                        <p:attrNameLst>
                                          <p:attrName>ppt_w</p:attrName>
                                        </p:attrNameLst>
                                      </p:cBhvr>
                                    </p:anim>
                                    <p:anim by="(#ppt_w*0.50)" calcmode="lin" valueType="num">
                                      <p:cBhvr>
                                        <p:cTn id="34" dur="500" decel="50000" autoRev="1" fill="hold">
                                          <p:stCondLst>
                                            <p:cond delay="0"/>
                                          </p:stCondLst>
                                        </p:cTn>
                                        <p:tgtEl>
                                          <p:spTgt spid="51207"/>
                                        </p:tgtEl>
                                        <p:attrNameLst>
                                          <p:attrName>ppt_x</p:attrName>
                                        </p:attrNameLst>
                                      </p:cBhvr>
                                    </p:anim>
                                    <p:anim from="(-#ppt_h/2)" to="(#ppt_y)" calcmode="lin" valueType="num">
                                      <p:cBhvr>
                                        <p:cTn id="35" dur="1000" fill="hold">
                                          <p:stCondLst>
                                            <p:cond delay="0"/>
                                          </p:stCondLst>
                                        </p:cTn>
                                        <p:tgtEl>
                                          <p:spTgt spid="51207"/>
                                        </p:tgtEl>
                                        <p:attrNameLst>
                                          <p:attrName>ppt_y</p:attrName>
                                        </p:attrNameLst>
                                      </p:cBhvr>
                                    </p:anim>
                                    <p:animRot by="21600000">
                                      <p:cBhvr>
                                        <p:cTn id="36" dur="1000" fill="hold">
                                          <p:stCondLst>
                                            <p:cond delay="0"/>
                                          </p:stCondLst>
                                        </p:cTn>
                                        <p:tgtEl>
                                          <p:spTgt spid="512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51206" grpId="0"/>
      <p:bldP spid="5120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457200" y="274638"/>
            <a:ext cx="8229600" cy="600075"/>
          </a:xfrm>
        </p:spPr>
        <p:txBody>
          <a:bodyPr/>
          <a:lstStyle/>
          <a:p>
            <a:pPr eaLnBrk="1" hangingPunct="1"/>
            <a:r>
              <a:rPr lang="zh-CN" altLang="en-US" smtClean="0">
                <a:ea typeface="宋体" panose="02010600030101010101" pitchFamily="2" charset="-122"/>
              </a:rPr>
              <a:t>轮轴在生活中的应用</a:t>
            </a:r>
            <a:endParaRPr lang="zh-CN" altLang="en-US" smtClean="0">
              <a:ea typeface="宋体" panose="02010600030101010101" pitchFamily="2" charset="-122"/>
            </a:endParaRPr>
          </a:p>
        </p:txBody>
      </p:sp>
      <p:pic>
        <p:nvPicPr>
          <p:cNvPr id="33795" name="Picture 3" descr="79732-0l"/>
          <p:cNvPicPr>
            <a:picLocks noChangeAspect="1" noChangeArrowheads="1"/>
          </p:cNvPicPr>
          <p:nvPr/>
        </p:nvPicPr>
        <p:blipFill>
          <a:blip r:embed="rId1"/>
          <a:srcRect/>
          <a:stretch>
            <a:fillRect/>
          </a:stretch>
        </p:blipFill>
        <p:spPr bwMode="auto">
          <a:xfrm>
            <a:off x="684213" y="765175"/>
            <a:ext cx="4122737" cy="4679950"/>
          </a:xfrm>
          <a:prstGeom prst="rect">
            <a:avLst/>
          </a:prstGeom>
          <a:noFill/>
          <a:ln w="9525">
            <a:noFill/>
            <a:miter lim="800000"/>
            <a:headEnd/>
            <a:tailEnd/>
          </a:ln>
        </p:spPr>
      </p:pic>
      <p:pic>
        <p:nvPicPr>
          <p:cNvPr id="33796" name="Picture 4" descr="1017697672_1_big"/>
          <p:cNvPicPr>
            <a:picLocks noChangeAspect="1" noChangeArrowheads="1"/>
          </p:cNvPicPr>
          <p:nvPr/>
        </p:nvPicPr>
        <p:blipFill>
          <a:blip r:embed="rId2"/>
          <a:srcRect/>
          <a:stretch>
            <a:fillRect/>
          </a:stretch>
        </p:blipFill>
        <p:spPr bwMode="auto">
          <a:xfrm>
            <a:off x="-3636963" y="2636838"/>
            <a:ext cx="3852863" cy="3833812"/>
          </a:xfrm>
          <a:prstGeom prst="rect">
            <a:avLst/>
          </a:prstGeom>
          <a:noFill/>
          <a:ln w="9525">
            <a:noFill/>
            <a:miter lim="800000"/>
            <a:headEnd/>
            <a:tailEnd/>
          </a:ln>
        </p:spPr>
      </p:pic>
      <p:pic>
        <p:nvPicPr>
          <p:cNvPr id="33797" name="Picture 5" descr="182005616144239"/>
          <p:cNvPicPr>
            <a:picLocks noChangeAspect="1" noChangeArrowheads="1"/>
          </p:cNvPicPr>
          <p:nvPr/>
        </p:nvPicPr>
        <p:blipFill>
          <a:blip r:embed="rId3"/>
          <a:srcRect/>
          <a:stretch>
            <a:fillRect/>
          </a:stretch>
        </p:blipFill>
        <p:spPr bwMode="auto">
          <a:xfrm>
            <a:off x="3635375" y="1196975"/>
            <a:ext cx="5062538" cy="38544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horizontal)">
                                      <p:cBhvr>
                                        <p:cTn id="7" dur="500"/>
                                        <p:tgtEl>
                                          <p:spTgt spid="33795"/>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2.77778E-6 3.46821E-7 L 0.4724 0.00162 " pathEditMode="relative" rAng="0" ptsTypes="AA">
                                      <p:cBhvr>
                                        <p:cTn id="11" dur="2000" fill="hold"/>
                                        <p:tgtEl>
                                          <p:spTgt spid="33796"/>
                                        </p:tgtEl>
                                        <p:attrNameLst>
                                          <p:attrName>ppt_x</p:attrName>
                                          <p:attrName>ppt_y</p:attrName>
                                        </p:attrNameLst>
                                      </p:cBhvr>
                                      <p:rCtr x="23611" y="69"/>
                                    </p:animMotion>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33797"/>
                                        </p:tgtEl>
                                        <p:attrNameLst>
                                          <p:attrName>style.visibility</p:attrName>
                                        </p:attrNameLst>
                                      </p:cBhvr>
                                      <p:to>
                                        <p:strVal val="visible"/>
                                      </p:to>
                                    </p:set>
                                    <p:anim calcmode="lin" valueType="num">
                                      <p:cBhvr>
                                        <p:cTn id="16" dur="1000" fill="hold"/>
                                        <p:tgtEl>
                                          <p:spTgt spid="33797"/>
                                        </p:tgtEl>
                                        <p:attrNameLst>
                                          <p:attrName>ppt_w</p:attrName>
                                        </p:attrNameLst>
                                      </p:cBhvr>
                                      <p:tavLst>
                                        <p:tav tm="0">
                                          <p:val>
                                            <p:strVal val="#ppt_w*0.70"/>
                                          </p:val>
                                        </p:tav>
                                        <p:tav tm="100000">
                                          <p:val>
                                            <p:strVal val="#ppt_w"/>
                                          </p:val>
                                        </p:tav>
                                      </p:tavLst>
                                    </p:anim>
                                    <p:anim calcmode="lin" valueType="num">
                                      <p:cBhvr>
                                        <p:cTn id="17" dur="1000" fill="hold"/>
                                        <p:tgtEl>
                                          <p:spTgt spid="33797"/>
                                        </p:tgtEl>
                                        <p:attrNameLst>
                                          <p:attrName>ppt_h</p:attrName>
                                        </p:attrNameLst>
                                      </p:cBhvr>
                                      <p:tavLst>
                                        <p:tav tm="0">
                                          <p:val>
                                            <p:strVal val="#ppt_h"/>
                                          </p:val>
                                        </p:tav>
                                        <p:tav tm="100000">
                                          <p:val>
                                            <p:strVal val="#ppt_h"/>
                                          </p:val>
                                        </p:tav>
                                      </p:tavLst>
                                    </p:anim>
                                    <p:animEffect transition="in" filter="fade">
                                      <p:cBhvr>
                                        <p:cTn id="18" dur="10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body" idx="1"/>
          </p:nvPr>
        </p:nvSpPr>
        <p:spPr>
          <a:xfrm>
            <a:off x="457200" y="3429000"/>
            <a:ext cx="8229600" cy="4525963"/>
          </a:xfrm>
        </p:spPr>
        <p:txBody>
          <a:bodyPr/>
          <a:lstStyle/>
          <a:p>
            <a:pPr eaLnBrk="1" hangingPunct="1"/>
            <a:r>
              <a:rPr lang="zh-CN" altLang="en-US" sz="2800" smtClean="0"/>
              <a:t>图中所示是自行车上两个典型的轮轴装置，从图中可知脚踏板与</a:t>
            </a:r>
            <a:r>
              <a:rPr lang="en-US" altLang="zh-CN" sz="2800" smtClean="0"/>
              <a:t>________</a:t>
            </a:r>
            <a:r>
              <a:rPr lang="zh-CN" altLang="en-US" sz="2800" smtClean="0"/>
              <a:t>组成了一个</a:t>
            </a:r>
            <a:r>
              <a:rPr lang="en-US" altLang="zh-CN" sz="2800" smtClean="0"/>
              <a:t>________</a:t>
            </a:r>
            <a:r>
              <a:rPr lang="zh-CN" altLang="en-US" sz="2800" smtClean="0"/>
              <a:t>轮轴，飞轮与</a:t>
            </a:r>
            <a:r>
              <a:rPr lang="en-US" altLang="zh-CN" sz="2800" smtClean="0"/>
              <a:t>________</a:t>
            </a:r>
            <a:r>
              <a:rPr lang="zh-CN" altLang="en-US" sz="2800" smtClean="0"/>
              <a:t>组成了一个</a:t>
            </a:r>
            <a:r>
              <a:rPr lang="en-US" altLang="zh-CN" sz="2800" smtClean="0"/>
              <a:t>________</a:t>
            </a:r>
            <a:r>
              <a:rPr lang="zh-CN" altLang="en-US" sz="2800" smtClean="0"/>
              <a:t>轮轴。</a:t>
            </a:r>
            <a:endParaRPr lang="en-US" altLang="zh-CN" sz="2800" smtClean="0"/>
          </a:p>
          <a:p>
            <a:pPr eaLnBrk="1" hangingPunct="1"/>
            <a:endParaRPr lang="en-US" altLang="zh-CN" smtClean="0"/>
          </a:p>
          <a:p>
            <a:pPr eaLnBrk="1" hangingPunct="1"/>
            <a:endParaRPr lang="zh-CN" altLang="en-US" smtClean="0"/>
          </a:p>
        </p:txBody>
      </p:sp>
      <p:pic>
        <p:nvPicPr>
          <p:cNvPr id="38914" name="Picture 3" descr="image073"/>
          <p:cNvPicPr>
            <a:picLocks noChangeAspect="1" noChangeArrowheads="1"/>
          </p:cNvPicPr>
          <p:nvPr/>
        </p:nvPicPr>
        <p:blipFill>
          <a:blip r:embed="rId1"/>
          <a:srcRect/>
          <a:stretch>
            <a:fillRect/>
          </a:stretch>
        </p:blipFill>
        <p:spPr bwMode="auto">
          <a:xfrm>
            <a:off x="1979613" y="838200"/>
            <a:ext cx="4706937" cy="2232025"/>
          </a:xfrm>
          <a:prstGeom prst="rect">
            <a:avLst/>
          </a:prstGeom>
          <a:noFill/>
          <a:ln w="9525">
            <a:noFill/>
            <a:miter lim="800000"/>
            <a:headEnd/>
            <a:tailEnd/>
          </a:ln>
        </p:spPr>
      </p:pic>
      <p:sp>
        <p:nvSpPr>
          <p:cNvPr id="13316" name="Text Box 4"/>
          <p:cNvSpPr txBox="1">
            <a:spLocks noChangeArrowheads="1"/>
          </p:cNvSpPr>
          <p:nvPr/>
        </p:nvSpPr>
        <p:spPr bwMode="auto">
          <a:xfrm>
            <a:off x="6686550" y="4379913"/>
            <a:ext cx="893763" cy="517525"/>
          </a:xfrm>
          <a:prstGeom prst="rect">
            <a:avLst/>
          </a:prstGeom>
          <a:noFill/>
          <a:ln w="9525">
            <a:noFill/>
            <a:miter lim="800000"/>
          </a:ln>
        </p:spPr>
        <p:txBody>
          <a:bodyPr wrap="none">
            <a:spAutoFit/>
          </a:bodyPr>
          <a:lstStyle/>
          <a:p>
            <a:r>
              <a:rPr lang="zh-CN" altLang="en-US" sz="2800" b="1">
                <a:solidFill>
                  <a:srgbClr val="FF0000"/>
                </a:solidFill>
              </a:rPr>
              <a:t>费力</a:t>
            </a:r>
            <a:endParaRPr lang="zh-CN" altLang="en-US" sz="2800" b="1">
              <a:solidFill>
                <a:srgbClr val="FF0000"/>
              </a:solidFill>
            </a:endParaRPr>
          </a:p>
        </p:txBody>
      </p:sp>
      <p:sp>
        <p:nvSpPr>
          <p:cNvPr id="13317" name="Text Box 5"/>
          <p:cNvSpPr txBox="1">
            <a:spLocks noChangeArrowheads="1"/>
          </p:cNvSpPr>
          <p:nvPr/>
        </p:nvSpPr>
        <p:spPr bwMode="auto">
          <a:xfrm>
            <a:off x="3709988" y="3860800"/>
            <a:ext cx="1249362" cy="519113"/>
          </a:xfrm>
          <a:prstGeom prst="rect">
            <a:avLst/>
          </a:prstGeom>
          <a:noFill/>
          <a:ln w="9525">
            <a:noFill/>
            <a:miter lim="800000"/>
          </a:ln>
        </p:spPr>
        <p:txBody>
          <a:bodyPr wrap="none">
            <a:spAutoFit/>
          </a:bodyPr>
          <a:lstStyle/>
          <a:p>
            <a:r>
              <a:rPr lang="zh-CN" altLang="en-US" sz="2800" b="1">
                <a:solidFill>
                  <a:srgbClr val="FF0000"/>
                </a:solidFill>
              </a:rPr>
              <a:t>齿轮盘</a:t>
            </a:r>
            <a:endParaRPr lang="zh-CN" altLang="en-US" sz="2800" b="1">
              <a:solidFill>
                <a:srgbClr val="FF0000"/>
              </a:solidFill>
            </a:endParaRPr>
          </a:p>
        </p:txBody>
      </p:sp>
      <p:sp>
        <p:nvSpPr>
          <p:cNvPr id="13318" name="Text Box 6"/>
          <p:cNvSpPr txBox="1">
            <a:spLocks noChangeArrowheads="1"/>
          </p:cNvSpPr>
          <p:nvPr/>
        </p:nvSpPr>
        <p:spPr bwMode="auto">
          <a:xfrm>
            <a:off x="7108825" y="3860800"/>
            <a:ext cx="893763" cy="519113"/>
          </a:xfrm>
          <a:prstGeom prst="rect">
            <a:avLst/>
          </a:prstGeom>
          <a:noFill/>
          <a:ln w="9525">
            <a:noFill/>
            <a:miter lim="800000"/>
          </a:ln>
        </p:spPr>
        <p:txBody>
          <a:bodyPr wrap="none">
            <a:spAutoFit/>
          </a:bodyPr>
          <a:lstStyle/>
          <a:p>
            <a:r>
              <a:rPr lang="zh-CN" altLang="en-US" sz="2800" b="1">
                <a:solidFill>
                  <a:srgbClr val="FF0000"/>
                </a:solidFill>
              </a:rPr>
              <a:t>省力</a:t>
            </a:r>
            <a:endParaRPr lang="zh-CN" altLang="en-US" sz="2800" b="1">
              <a:solidFill>
                <a:srgbClr val="FF0000"/>
              </a:solidFill>
            </a:endParaRPr>
          </a:p>
        </p:txBody>
      </p:sp>
      <p:sp>
        <p:nvSpPr>
          <p:cNvPr id="13319" name="Text Box 7"/>
          <p:cNvSpPr txBox="1">
            <a:spLocks noChangeArrowheads="1"/>
          </p:cNvSpPr>
          <p:nvPr/>
        </p:nvSpPr>
        <p:spPr bwMode="auto">
          <a:xfrm>
            <a:off x="3084513" y="4381500"/>
            <a:ext cx="1874837" cy="517525"/>
          </a:xfrm>
          <a:prstGeom prst="rect">
            <a:avLst/>
          </a:prstGeom>
          <a:noFill/>
          <a:ln w="9525">
            <a:noFill/>
            <a:miter lim="800000"/>
          </a:ln>
        </p:spPr>
        <p:txBody>
          <a:bodyPr>
            <a:spAutoFit/>
          </a:bodyPr>
          <a:lstStyle/>
          <a:p>
            <a:r>
              <a:rPr lang="zh-CN" altLang="en-US" sz="2800" b="1">
                <a:solidFill>
                  <a:srgbClr val="FF0000"/>
                </a:solidFill>
              </a:rPr>
              <a:t>后车轮</a:t>
            </a:r>
            <a:endParaRPr lang="zh-CN" altLang="en-US" sz="2800" b="1">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slide(fromBottom)">
                                      <p:cBhvr>
                                        <p:cTn id="7" dur="500"/>
                                        <p:tgtEl>
                                          <p:spTgt spid="1331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318">
                                            <p:txEl>
                                              <p:pRg st="0" end="0"/>
                                            </p:txEl>
                                          </p:spTgt>
                                        </p:tgtEl>
                                        <p:attrNameLst>
                                          <p:attrName>style.visibility</p:attrName>
                                        </p:attrNameLst>
                                      </p:cBhvr>
                                      <p:to>
                                        <p:strVal val="visible"/>
                                      </p:to>
                                    </p:set>
                                    <p:animEffect transition="in" filter="slide(fromBottom)">
                                      <p:cBhvr>
                                        <p:cTn id="12" dur="500"/>
                                        <p:tgtEl>
                                          <p:spTgt spid="133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319">
                                            <p:txEl>
                                              <p:pRg st="0" end="0"/>
                                            </p:txEl>
                                          </p:spTgt>
                                        </p:tgtEl>
                                        <p:attrNameLst>
                                          <p:attrName>style.visibility</p:attrName>
                                        </p:attrNameLst>
                                      </p:cBhvr>
                                      <p:to>
                                        <p:strVal val="visible"/>
                                      </p:to>
                                    </p:set>
                                    <p:animEffect transition="in" filter="slide(fromBottom)">
                                      <p:cBhvr>
                                        <p:cTn id="17" dur="500"/>
                                        <p:tgtEl>
                                          <p:spTgt spid="1331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slide(fromBottom)">
                                      <p:cBhvr>
                                        <p:cTn id="22"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P spid="13317"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轮轴的实例2.mpeg">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srcRect/>
          <a:stretch>
            <a:fillRect/>
          </a:stretch>
        </p:blipFill>
        <p:spPr bwMode="auto">
          <a:xfrm>
            <a:off x="34925" y="44450"/>
            <a:ext cx="8993188" cy="67452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126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266"/>
                                        </p:tgtEl>
                                      </p:cBhvr>
                                    </p:cmd>
                                  </p:childTnLst>
                                </p:cTn>
                              </p:par>
                            </p:childTnLst>
                          </p:cTn>
                        </p:par>
                      </p:childTnLst>
                    </p:cTn>
                  </p:par>
                </p:childTnLst>
              </p:cTn>
              <p:nextCondLst>
                <p:cond evt="onClick" delay="0">
                  <p:tgtEl>
                    <p:spTgt spid="1126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rrowheads="1"/>
          </p:cNvSpPr>
          <p:nvPr>
            <p:ph type="title"/>
          </p:nvPr>
        </p:nvSpPr>
        <p:spPr/>
        <p:txBody>
          <a:bodyPr/>
          <a:lstStyle/>
          <a:p>
            <a:pPr eaLnBrk="1" hangingPunct="1"/>
            <a:endParaRPr lang="zh-CN" altLang="en-US" smtClean="0"/>
          </a:p>
        </p:txBody>
      </p:sp>
      <p:pic>
        <p:nvPicPr>
          <p:cNvPr id="40962" name="Picture 3" descr="20088404124882_2"/>
          <p:cNvPicPr>
            <a:picLocks noChangeAspect="1" noChangeArrowheads="1"/>
          </p:cNvPicPr>
          <p:nvPr/>
        </p:nvPicPr>
        <p:blipFill>
          <a:blip r:embed="rId1"/>
          <a:srcRect/>
          <a:stretch>
            <a:fillRect/>
          </a:stretch>
        </p:blipFill>
        <p:spPr bwMode="auto">
          <a:xfrm>
            <a:off x="1588" y="-303213"/>
            <a:ext cx="9144000" cy="7753351"/>
          </a:xfrm>
          <a:prstGeom prst="rect">
            <a:avLst/>
          </a:prstGeom>
          <a:noFill/>
          <a:ln w="9525">
            <a:noFill/>
            <a:miter lim="800000"/>
            <a:headEnd/>
            <a:tailEnd/>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5t6"/>
          <p:cNvPicPr>
            <a:picLocks noChangeAspect="1" noChangeArrowheads="1"/>
          </p:cNvPicPr>
          <p:nvPr/>
        </p:nvPicPr>
        <p:blipFill>
          <a:blip r:embed="rId1"/>
          <a:srcRect/>
          <a:stretch>
            <a:fillRect/>
          </a:stretch>
        </p:blipFill>
        <p:spPr bwMode="auto">
          <a:xfrm>
            <a:off x="1042988" y="549275"/>
            <a:ext cx="6985000" cy="5821363"/>
          </a:xfrm>
          <a:prstGeom prst="rect">
            <a:avLst/>
          </a:prstGeom>
          <a:noFill/>
          <a:ln w="9525">
            <a:noFill/>
            <a:miter lim="800000"/>
            <a:headEnd/>
            <a:tailEnd/>
          </a:ln>
        </p:spPr>
      </p:pic>
      <p:sp>
        <p:nvSpPr>
          <p:cNvPr id="41986" name="Rectangle 3"/>
          <p:cNvSpPr>
            <a:spLocks noChangeArrowheads="1"/>
          </p:cNvSpPr>
          <p:nvPr/>
        </p:nvSpPr>
        <p:spPr bwMode="auto">
          <a:xfrm>
            <a:off x="0" y="0"/>
            <a:ext cx="9144000" cy="333375"/>
          </a:xfrm>
          <a:prstGeom prst="rect">
            <a:avLst/>
          </a:prstGeom>
          <a:gradFill rotWithShape="1">
            <a:gsLst>
              <a:gs pos="0">
                <a:schemeClr val="accent1"/>
              </a:gs>
              <a:gs pos="100000">
                <a:schemeClr val="tx2"/>
              </a:gs>
            </a:gsLst>
            <a:lin ang="5400000" scaled="1"/>
          </a:gradFill>
          <a:ln w="9525">
            <a:solidFill>
              <a:schemeClr val="tx1"/>
            </a:solidFill>
            <a:miter lim="800000"/>
          </a:ln>
        </p:spPr>
        <p:txBody>
          <a:bodyPr wrap="none" anchor="ctr"/>
          <a:lstStyle/>
          <a:p>
            <a:endParaRPr lang="zh-CN" altLang="en-US"/>
          </a:p>
        </p:txBody>
      </p:sp>
      <p:sp>
        <p:nvSpPr>
          <p:cNvPr id="41987" name="Rectangle 4"/>
          <p:cNvSpPr>
            <a:spLocks noChangeArrowheads="1"/>
          </p:cNvSpPr>
          <p:nvPr/>
        </p:nvSpPr>
        <p:spPr bwMode="auto">
          <a:xfrm rot="10800000">
            <a:off x="0" y="6524625"/>
            <a:ext cx="9144000" cy="333375"/>
          </a:xfrm>
          <a:prstGeom prst="rect">
            <a:avLst/>
          </a:prstGeom>
          <a:gradFill rotWithShape="1">
            <a:gsLst>
              <a:gs pos="0">
                <a:schemeClr val="accent1"/>
              </a:gs>
              <a:gs pos="100000">
                <a:schemeClr val="tx2"/>
              </a:gs>
            </a:gsLst>
            <a:lin ang="5400000" scaled="1"/>
          </a:gradFill>
          <a:ln w="9525">
            <a:solidFill>
              <a:schemeClr val="tx1"/>
            </a:solidFill>
            <a:miter lim="800000"/>
          </a:ln>
        </p:spPr>
        <p:txBody>
          <a:bodyPr wrap="none" anchor="ctr"/>
          <a:lstStyle/>
          <a:p>
            <a:endParaRPr lang="zh-CN" altLang="en-US"/>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20051123155547743"/>
          <p:cNvPicPr>
            <a:picLocks noChangeAspect="1" noChangeArrowheads="1"/>
          </p:cNvPicPr>
          <p:nvPr/>
        </p:nvPicPr>
        <p:blipFill>
          <a:blip r:embed="rId1"/>
          <a:srcRect/>
          <a:stretch>
            <a:fillRect/>
          </a:stretch>
        </p:blipFill>
        <p:spPr bwMode="auto">
          <a:xfrm>
            <a:off x="1187450" y="404813"/>
            <a:ext cx="2895600" cy="3706812"/>
          </a:xfrm>
          <a:prstGeom prst="rect">
            <a:avLst/>
          </a:prstGeom>
          <a:noFill/>
          <a:ln w="9525">
            <a:noFill/>
            <a:miter lim="800000"/>
            <a:headEnd/>
            <a:tailEnd/>
          </a:ln>
        </p:spPr>
      </p:pic>
      <p:pic>
        <p:nvPicPr>
          <p:cNvPr id="43010" name="Picture 3" descr="1_33-2-9-621_20030626102834"/>
          <p:cNvPicPr>
            <a:picLocks noChangeAspect="1" noChangeArrowheads="1"/>
          </p:cNvPicPr>
          <p:nvPr/>
        </p:nvPicPr>
        <p:blipFill>
          <a:blip r:embed="rId2"/>
          <a:srcRect/>
          <a:stretch>
            <a:fillRect/>
          </a:stretch>
        </p:blipFill>
        <p:spPr bwMode="auto">
          <a:xfrm>
            <a:off x="1042988" y="4149725"/>
            <a:ext cx="3384550" cy="2349500"/>
          </a:xfrm>
          <a:prstGeom prst="rect">
            <a:avLst/>
          </a:prstGeom>
          <a:noFill/>
          <a:ln w="9525">
            <a:noFill/>
            <a:miter lim="800000"/>
            <a:headEnd/>
            <a:tailEnd/>
          </a:ln>
        </p:spPr>
      </p:pic>
      <p:pic>
        <p:nvPicPr>
          <p:cNvPr id="43011" name="Picture 4" descr="4r4"/>
          <p:cNvPicPr>
            <a:picLocks noChangeAspect="1" noChangeArrowheads="1"/>
          </p:cNvPicPr>
          <p:nvPr/>
        </p:nvPicPr>
        <p:blipFill>
          <a:blip r:embed="rId3"/>
          <a:srcRect/>
          <a:stretch>
            <a:fillRect/>
          </a:stretch>
        </p:blipFill>
        <p:spPr bwMode="auto">
          <a:xfrm>
            <a:off x="4427538" y="836613"/>
            <a:ext cx="3889375" cy="2854325"/>
          </a:xfrm>
          <a:prstGeom prst="rect">
            <a:avLst/>
          </a:prstGeom>
          <a:noFill/>
          <a:ln w="9525">
            <a:noFill/>
            <a:miter lim="800000"/>
            <a:headEnd/>
            <a:tailEnd/>
          </a:ln>
        </p:spPr>
      </p:pic>
      <p:pic>
        <p:nvPicPr>
          <p:cNvPr id="43012" name="Picture 5" descr="4r7"/>
          <p:cNvPicPr>
            <a:picLocks noChangeAspect="1" noChangeArrowheads="1"/>
          </p:cNvPicPr>
          <p:nvPr/>
        </p:nvPicPr>
        <p:blipFill>
          <a:blip r:embed="rId4"/>
          <a:srcRect/>
          <a:stretch>
            <a:fillRect/>
          </a:stretch>
        </p:blipFill>
        <p:spPr bwMode="auto">
          <a:xfrm>
            <a:off x="4932363" y="4076700"/>
            <a:ext cx="3168650" cy="2335213"/>
          </a:xfrm>
          <a:prstGeom prst="rect">
            <a:avLst/>
          </a:prstGeom>
          <a:noFill/>
          <a:ln w="9525">
            <a:noFill/>
            <a:miter lim="800000"/>
            <a:headEnd/>
            <a:tailEnd/>
          </a:ln>
        </p:spPr>
      </p:pic>
      <p:sp>
        <p:nvSpPr>
          <p:cNvPr id="43013" name="Rectangle 6"/>
          <p:cNvSpPr>
            <a:spLocks noChangeArrowheads="1"/>
          </p:cNvSpPr>
          <p:nvPr/>
        </p:nvSpPr>
        <p:spPr bwMode="auto">
          <a:xfrm>
            <a:off x="0" y="0"/>
            <a:ext cx="9144000" cy="333375"/>
          </a:xfrm>
          <a:prstGeom prst="rect">
            <a:avLst/>
          </a:prstGeom>
          <a:gradFill rotWithShape="1">
            <a:gsLst>
              <a:gs pos="0">
                <a:schemeClr val="accent1"/>
              </a:gs>
              <a:gs pos="100000">
                <a:schemeClr val="tx2"/>
              </a:gs>
            </a:gsLst>
            <a:lin ang="5400000" scaled="1"/>
          </a:gradFill>
          <a:ln w="9525">
            <a:solidFill>
              <a:schemeClr val="tx1"/>
            </a:solidFill>
            <a:miter lim="800000"/>
          </a:ln>
        </p:spPr>
        <p:txBody>
          <a:bodyPr wrap="none" anchor="ctr"/>
          <a:lstStyle/>
          <a:p>
            <a:endParaRPr lang="zh-CN" altLang="en-US"/>
          </a:p>
        </p:txBody>
      </p:sp>
      <p:sp>
        <p:nvSpPr>
          <p:cNvPr id="43014" name="Rectangle 7"/>
          <p:cNvSpPr>
            <a:spLocks noChangeArrowheads="1"/>
          </p:cNvSpPr>
          <p:nvPr/>
        </p:nvSpPr>
        <p:spPr bwMode="auto">
          <a:xfrm rot="10800000">
            <a:off x="0" y="6524625"/>
            <a:ext cx="9144000" cy="333375"/>
          </a:xfrm>
          <a:prstGeom prst="rect">
            <a:avLst/>
          </a:prstGeom>
          <a:gradFill rotWithShape="1">
            <a:gsLst>
              <a:gs pos="0">
                <a:schemeClr val="accent1"/>
              </a:gs>
              <a:gs pos="100000">
                <a:schemeClr val="tx2"/>
              </a:gs>
            </a:gsLst>
            <a:lin ang="5400000" scaled="1"/>
          </a:gradFill>
          <a:ln w="9525">
            <a:solidFill>
              <a:schemeClr val="tx1"/>
            </a:solidFill>
            <a:miter lim="800000"/>
          </a:ln>
        </p:spPr>
        <p:txBody>
          <a:bodyPr wrap="none" anchor="ctr"/>
          <a:lstStyle/>
          <a:p>
            <a:endParaRPr lang="zh-CN" altLang="en-US"/>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32\媒体素材\搬运物体使用斜面.jpg"/>
          <p:cNvPicPr>
            <a:picLocks noChangeAspect="1" noChangeArrowheads="1"/>
          </p:cNvPicPr>
          <p:nvPr/>
        </p:nvPicPr>
        <p:blipFill>
          <a:blip r:embed="rId1">
            <a:clrChange>
              <a:clrFrom>
                <a:srgbClr val="F4FDF6"/>
              </a:clrFrom>
              <a:clrTo>
                <a:srgbClr val="F4FDF6">
                  <a:alpha val="0"/>
                </a:srgbClr>
              </a:clrTo>
            </a:clrChange>
          </a:blip>
          <a:srcRect/>
          <a:stretch>
            <a:fillRect/>
          </a:stretch>
        </p:blipFill>
        <p:spPr bwMode="auto">
          <a:xfrm>
            <a:off x="4643438" y="3857625"/>
            <a:ext cx="3810000" cy="2692400"/>
          </a:xfrm>
          <a:prstGeom prst="rect">
            <a:avLst/>
          </a:prstGeom>
          <a:noFill/>
          <a:ln w="9525">
            <a:noFill/>
            <a:miter lim="800000"/>
            <a:headEnd/>
            <a:tailEnd/>
          </a:ln>
        </p:spPr>
      </p:pic>
      <p:pic>
        <p:nvPicPr>
          <p:cNvPr id="13315" name="Picture 3" descr="D:\32\媒体素材\利用斜面搬酒桶.jpg"/>
          <p:cNvPicPr>
            <a:picLocks noChangeAspect="1" noChangeArrowheads="1"/>
          </p:cNvPicPr>
          <p:nvPr/>
        </p:nvPicPr>
        <p:blipFill>
          <a:blip r:embed="rId2">
            <a:clrChange>
              <a:clrFrom>
                <a:srgbClr val="F4FDF6"/>
              </a:clrFrom>
              <a:clrTo>
                <a:srgbClr val="F4FDF6">
                  <a:alpha val="0"/>
                </a:srgbClr>
              </a:clrTo>
            </a:clrChange>
          </a:blip>
          <a:srcRect/>
          <a:stretch>
            <a:fillRect/>
          </a:stretch>
        </p:blipFill>
        <p:spPr bwMode="auto">
          <a:xfrm>
            <a:off x="685800" y="1524000"/>
            <a:ext cx="5080000" cy="2349500"/>
          </a:xfrm>
          <a:prstGeom prst="rect">
            <a:avLst/>
          </a:prstGeom>
          <a:noFill/>
          <a:ln w="9525">
            <a:noFill/>
            <a:miter lim="800000"/>
            <a:headEnd/>
            <a:tailEnd/>
          </a:ln>
        </p:spPr>
      </p:pic>
      <p:sp>
        <p:nvSpPr>
          <p:cNvPr id="45059" name="Text Box 4"/>
          <p:cNvSpPr txBox="1">
            <a:spLocks noChangeArrowheads="1"/>
          </p:cNvSpPr>
          <p:nvPr/>
        </p:nvSpPr>
        <p:spPr bwMode="auto">
          <a:xfrm>
            <a:off x="762000" y="533400"/>
            <a:ext cx="3886200" cy="823913"/>
          </a:xfrm>
          <a:prstGeom prst="rect">
            <a:avLst/>
          </a:prstGeom>
          <a:noFill/>
          <a:ln w="9525">
            <a:noFill/>
            <a:miter lim="800000"/>
          </a:ln>
        </p:spPr>
        <p:txBody>
          <a:bodyPr>
            <a:spAutoFit/>
          </a:bodyPr>
          <a:lstStyle/>
          <a:p>
            <a:pPr eaLnBrk="0" hangingPunct="0">
              <a:spcBef>
                <a:spcPct val="50000"/>
              </a:spcBef>
            </a:pPr>
            <a:r>
              <a:rPr lang="zh-CN" altLang="en-US" sz="4800" b="1">
                <a:solidFill>
                  <a:srgbClr val="660066"/>
                </a:solidFill>
                <a:latin typeface="Times" pitchFamily="18" charset="0"/>
                <a:ea typeface="华文彩云" panose="02010800040101010101" charset="-122"/>
                <a:cs typeface="华文彩云" panose="02010800040101010101" charset="-122"/>
              </a:rPr>
              <a:t>二、斜面</a:t>
            </a:r>
            <a:endParaRPr lang="zh-CN" altLang="en-US" sz="4800" b="1">
              <a:solidFill>
                <a:srgbClr val="660066"/>
              </a:solidFill>
              <a:latin typeface="Times" pitchFamily="18" charset="0"/>
              <a:ea typeface="华文彩云" panose="02010800040101010101" charset="-122"/>
              <a:cs typeface="华文彩云" panose="0201080004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linds(vertical)">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blinds(horizontal)">
                                      <p:cBhvr>
                                        <p:cTn id="12"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32\媒体素材\关于“斜面省力”的实验.jpg"/>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990600" y="2362200"/>
            <a:ext cx="7391400" cy="3770313"/>
          </a:xfrm>
          <a:prstGeom prst="rect">
            <a:avLst/>
          </a:prstGeom>
          <a:noFill/>
          <a:ln w="9525">
            <a:noFill/>
            <a:miter lim="800000"/>
            <a:headEnd/>
            <a:tailEnd/>
          </a:ln>
        </p:spPr>
      </p:pic>
      <p:sp>
        <p:nvSpPr>
          <p:cNvPr id="11267" name="Text Box 3"/>
          <p:cNvSpPr txBox="1">
            <a:spLocks noChangeArrowheads="1"/>
          </p:cNvSpPr>
          <p:nvPr/>
        </p:nvSpPr>
        <p:spPr bwMode="auto">
          <a:xfrm>
            <a:off x="762000" y="685800"/>
            <a:ext cx="6096000" cy="701675"/>
          </a:xfrm>
          <a:prstGeom prst="rect">
            <a:avLst/>
          </a:prstGeom>
          <a:noFill/>
          <a:ln w="9525">
            <a:noFill/>
            <a:miter lim="800000"/>
          </a:ln>
        </p:spPr>
        <p:txBody>
          <a:bodyPr>
            <a:spAutoFit/>
          </a:bodyPr>
          <a:lstStyle/>
          <a:p>
            <a:pPr eaLnBrk="0" hangingPunct="0">
              <a:spcBef>
                <a:spcPct val="50000"/>
              </a:spcBef>
            </a:pPr>
            <a:r>
              <a:rPr lang="zh-CN" altLang="en-US" sz="4000" b="1">
                <a:solidFill>
                  <a:srgbClr val="660066"/>
                </a:solidFill>
                <a:latin typeface="Times" pitchFamily="18" charset="0"/>
                <a:ea typeface="华文彩云" panose="02010800040101010101" charset="-122"/>
                <a:cs typeface="华文彩云" panose="02010800040101010101" charset="-122"/>
              </a:rPr>
              <a:t>斜面是一种省力机械</a:t>
            </a:r>
            <a:endParaRPr lang="zh-CN" altLang="en-US" sz="4000" b="1">
              <a:solidFill>
                <a:srgbClr val="660066"/>
              </a:solidFill>
              <a:latin typeface="Times" pitchFamily="18" charset="0"/>
              <a:ea typeface="华文彩云" panose="02010800040101010101" charset="-122"/>
              <a:cs typeface="华文彩云" panose="0201080004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ppt_x"/>
                                          </p:val>
                                        </p:tav>
                                        <p:tav tm="100000">
                                          <p:val>
                                            <p:strVal val="#ppt_x"/>
                                          </p:val>
                                        </p:tav>
                                      </p:tavLst>
                                    </p:anim>
                                    <p:anim calcmode="lin" valueType="num">
                                      <p:cBhvr additive="base">
                                        <p:cTn id="12"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轮轴的实例1.mpeg">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srcRect/>
          <a:stretch>
            <a:fillRect/>
          </a:stretch>
        </p:blipFill>
        <p:spPr bwMode="auto">
          <a:xfrm>
            <a:off x="34925" y="19050"/>
            <a:ext cx="8993188" cy="67452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717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170"/>
                                        </p:tgtEl>
                                      </p:cBhvr>
                                    </p:cmd>
                                  </p:childTnLst>
                                </p:cTn>
                              </p:par>
                            </p:childTnLst>
                          </p:cTn>
                        </p:par>
                      </p:childTnLst>
                    </p:cTn>
                  </p:par>
                </p:childTnLst>
              </p:cTn>
              <p:nextCondLst>
                <p:cond evt="onClick" delay="0">
                  <p:tgtEl>
                    <p:spTgt spid="717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03" name="Rectangle 9"/>
          <p:cNvSpPr>
            <a:spLocks noChangeArrowheads="1"/>
          </p:cNvSpPr>
          <p:nvPr/>
        </p:nvSpPr>
        <p:spPr bwMode="auto">
          <a:xfrm>
            <a:off x="214313" y="571500"/>
            <a:ext cx="5334000" cy="519113"/>
          </a:xfrm>
          <a:prstGeom prst="rect">
            <a:avLst/>
          </a:prstGeom>
          <a:noFill/>
          <a:ln w="9525">
            <a:noFill/>
            <a:miter lim="800000"/>
          </a:ln>
        </p:spPr>
        <p:txBody>
          <a:bodyPr>
            <a:spAutoFit/>
          </a:bodyPr>
          <a:lstStyle/>
          <a:p>
            <a:pPr indent="266700" algn="just"/>
            <a:r>
              <a:rPr lang="zh-CN" altLang="en-US" sz="2800" b="1">
                <a:solidFill>
                  <a:srgbClr val="660066"/>
                </a:solidFill>
                <a:latin typeface="宋体" panose="02010600030101010101" pitchFamily="2" charset="-122"/>
              </a:rPr>
              <a:t>假设斜面很光滑，无摩擦．</a:t>
            </a:r>
            <a:endParaRPr lang="zh-CN" altLang="en-US" sz="2800" b="1">
              <a:solidFill>
                <a:srgbClr val="660066"/>
              </a:solidFill>
              <a:latin typeface="Times New Roman" panose="02020603050405020304" pitchFamily="18" charset="0"/>
              <a:cs typeface="Times New Roman" panose="02020603050405020304" pitchFamily="18" charset="0"/>
            </a:endParaRPr>
          </a:p>
        </p:txBody>
      </p:sp>
      <p:pic>
        <p:nvPicPr>
          <p:cNvPr id="63504" name="Picture 8"/>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3714750" y="1143000"/>
            <a:ext cx="5181600" cy="1890713"/>
          </a:xfrm>
          <a:prstGeom prst="rect">
            <a:avLst/>
          </a:prstGeom>
          <a:noFill/>
          <a:ln w="9525">
            <a:noFill/>
            <a:miter lim="800000"/>
            <a:headEnd/>
            <a:tailEnd/>
          </a:ln>
        </p:spPr>
      </p:pic>
      <p:graphicFrame>
        <p:nvGraphicFramePr>
          <p:cNvPr id="17415" name="Object 13"/>
          <p:cNvGraphicFramePr>
            <a:graphicFrameLocks noChangeAspect="1"/>
          </p:cNvGraphicFramePr>
          <p:nvPr/>
        </p:nvGraphicFramePr>
        <p:xfrm>
          <a:off x="1012825" y="1662113"/>
          <a:ext cx="1525588" cy="615950"/>
        </p:xfrm>
        <a:graphic>
          <a:graphicData uri="http://schemas.openxmlformats.org/presentationml/2006/ole">
            <mc:AlternateContent xmlns:mc="http://schemas.openxmlformats.org/markup-compatibility/2006">
              <mc:Choice xmlns:v="urn:schemas-microsoft-com:vml" Requires="v">
                <p:oleObj spid="_x0000_s1025" name="公式" r:id="rId2" imgW="14325600" imgH="5791200" progId="Equation.3">
                  <p:embed/>
                </p:oleObj>
              </mc:Choice>
              <mc:Fallback>
                <p:oleObj name="公式" r:id="rId2" imgW="14325600" imgH="5791200" progId="Equation.3">
                  <p:embed/>
                  <p:pic>
                    <p:nvPicPr>
                      <p:cNvPr id="0" name="图片 1024"/>
                      <p:cNvPicPr>
                        <a:picLocks noChangeAspect="1"/>
                      </p:cNvPicPr>
                      <p:nvPr/>
                    </p:nvPicPr>
                    <p:blipFill>
                      <a:blip r:embed="rId3"/>
                      <a:stretch>
                        <a:fillRect/>
                      </a:stretch>
                    </p:blipFill>
                    <p:spPr>
                      <a:xfrm>
                        <a:off x="1012825" y="1662113"/>
                        <a:ext cx="1525588" cy="615950"/>
                      </a:xfrm>
                      <a:prstGeom prst="rect">
                        <a:avLst/>
                      </a:prstGeom>
                      <a:noFill/>
                      <a:ln w="9525">
                        <a:noFill/>
                      </a:ln>
                    </p:spPr>
                  </p:pic>
                </p:oleObj>
              </mc:Fallback>
            </mc:AlternateContent>
          </a:graphicData>
        </a:graphic>
      </p:graphicFrame>
      <p:pic>
        <p:nvPicPr>
          <p:cNvPr id="17413" name="Picture 5">
            <a:hlinkClick r:id="rId4" action="ppaction://hlinkfile"/>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85750" y="4429125"/>
            <a:ext cx="4648200" cy="2154238"/>
          </a:xfrm>
          <a:prstGeom prst="rect">
            <a:avLst/>
          </a:prstGeom>
          <a:noFill/>
          <a:ln w="9525">
            <a:noFill/>
            <a:miter lim="800000"/>
            <a:headEnd/>
            <a:tailEnd/>
          </a:ln>
        </p:spPr>
      </p:pic>
      <p:sp>
        <p:nvSpPr>
          <p:cNvPr id="17418" name="Rectangle 10"/>
          <p:cNvSpPr>
            <a:spLocks noChangeArrowheads="1"/>
          </p:cNvSpPr>
          <p:nvPr/>
        </p:nvSpPr>
        <p:spPr bwMode="auto">
          <a:xfrm>
            <a:off x="4787900" y="4724400"/>
            <a:ext cx="3962400" cy="946150"/>
          </a:xfrm>
          <a:prstGeom prst="rect">
            <a:avLst/>
          </a:prstGeom>
          <a:noFill/>
          <a:ln w="9525">
            <a:noFill/>
            <a:miter lim="800000"/>
          </a:ln>
        </p:spPr>
        <p:txBody>
          <a:bodyPr>
            <a:spAutoFit/>
          </a:bodyPr>
          <a:lstStyle/>
          <a:p>
            <a:pPr eaLnBrk="0" hangingPunct="0">
              <a:spcBef>
                <a:spcPct val="50000"/>
              </a:spcBef>
            </a:pPr>
            <a:r>
              <a:rPr lang="zh-CN" altLang="en-US" sz="2800" b="1">
                <a:solidFill>
                  <a:srgbClr val="660066"/>
                </a:solidFill>
                <a:latin typeface="宋体" panose="02010600030101010101" pitchFamily="2" charset="-122"/>
              </a:rPr>
              <a:t>要使物体升高相同的高度，斜面越长越省力．</a:t>
            </a:r>
            <a:endParaRPr lang="zh-CN" altLang="en-US" sz="2800" b="1">
              <a:solidFill>
                <a:srgbClr val="660066"/>
              </a:solidFill>
              <a:latin typeface="Times" pitchFamily="18" charset="0"/>
            </a:endParaRPr>
          </a:p>
        </p:txBody>
      </p:sp>
      <p:sp>
        <p:nvSpPr>
          <p:cNvPr id="17419" name="Rectangle 11"/>
          <p:cNvSpPr>
            <a:spLocks noChangeArrowheads="1"/>
          </p:cNvSpPr>
          <p:nvPr/>
        </p:nvSpPr>
        <p:spPr bwMode="auto">
          <a:xfrm>
            <a:off x="3779838" y="3141663"/>
            <a:ext cx="3886200" cy="1554162"/>
          </a:xfrm>
          <a:prstGeom prst="rect">
            <a:avLst/>
          </a:prstGeom>
          <a:noFill/>
          <a:ln w="9525">
            <a:noFill/>
            <a:miter lim="800000"/>
          </a:ln>
        </p:spPr>
        <p:txBody>
          <a:bodyPr>
            <a:spAutoFit/>
          </a:bodyPr>
          <a:lstStyle/>
          <a:p>
            <a:pPr eaLnBrk="0" hangingPunct="0"/>
            <a:r>
              <a:rPr lang="zh-CN" altLang="en-US" sz="3200" b="1">
                <a:solidFill>
                  <a:srgbClr val="660066"/>
                </a:solidFill>
                <a:latin typeface="宋体" panose="02010600030101010101" pitchFamily="2" charset="-122"/>
              </a:rPr>
              <a:t>斜面长是斜面高的几倍，推力就是物重的几分之一．</a:t>
            </a:r>
            <a:endParaRPr lang="zh-CN" altLang="en-US" sz="3200" b="1">
              <a:solidFill>
                <a:srgbClr val="660066"/>
              </a:solidFill>
              <a:latin typeface="宋体" panose="02010600030101010101" pitchFamily="2" charset="-122"/>
            </a:endParaRPr>
          </a:p>
        </p:txBody>
      </p:sp>
      <p:sp>
        <p:nvSpPr>
          <p:cNvPr id="17420" name="Text Box 12"/>
          <p:cNvSpPr txBox="1">
            <a:spLocks noChangeArrowheads="1"/>
          </p:cNvSpPr>
          <p:nvPr/>
        </p:nvSpPr>
        <p:spPr bwMode="auto">
          <a:xfrm>
            <a:off x="685800" y="1143000"/>
            <a:ext cx="2949575" cy="519113"/>
          </a:xfrm>
          <a:prstGeom prst="rect">
            <a:avLst/>
          </a:prstGeom>
          <a:noFill/>
          <a:ln w="9525">
            <a:noFill/>
            <a:miter lim="800000"/>
          </a:ln>
        </p:spPr>
        <p:txBody>
          <a:bodyPr>
            <a:spAutoFit/>
          </a:bodyPr>
          <a:lstStyle/>
          <a:p>
            <a:pPr eaLnBrk="0" hangingPunct="0">
              <a:spcBef>
                <a:spcPct val="50000"/>
              </a:spcBef>
            </a:pPr>
            <a:r>
              <a:rPr lang="zh-CN" altLang="en-US" sz="2800" b="1">
                <a:solidFill>
                  <a:srgbClr val="660066"/>
                </a:solidFill>
                <a:latin typeface="Times" pitchFamily="18" charset="0"/>
              </a:rPr>
              <a:t>根据功的原理：</a:t>
            </a:r>
            <a:endParaRPr lang="zh-CN" altLang="en-US" sz="2800" b="1">
              <a:solidFill>
                <a:srgbClr val="660066"/>
              </a:solidFill>
              <a:latin typeface="Times" pitchFamily="18" charset="0"/>
            </a:endParaRPr>
          </a:p>
        </p:txBody>
      </p:sp>
      <p:graphicFrame>
        <p:nvGraphicFramePr>
          <p:cNvPr id="63502" name="Object 14"/>
          <p:cNvGraphicFramePr>
            <a:graphicFrameLocks noChangeAspect="1"/>
          </p:cNvGraphicFramePr>
          <p:nvPr/>
        </p:nvGraphicFramePr>
        <p:xfrm>
          <a:off x="323850" y="2328863"/>
          <a:ext cx="1671638" cy="1625600"/>
        </p:xfrm>
        <a:graphic>
          <a:graphicData uri="http://schemas.openxmlformats.org/presentationml/2006/ole">
            <mc:AlternateContent xmlns:mc="http://schemas.openxmlformats.org/markup-compatibility/2006">
              <mc:Choice xmlns:v="urn:schemas-microsoft-com:vml" Requires="v">
                <p:oleObj spid="_x0000_s1026" name="公式" r:id="rId6" imgW="15240000" imgH="14630400" progId="Equation.3">
                  <p:embed/>
                </p:oleObj>
              </mc:Choice>
              <mc:Fallback>
                <p:oleObj name="公式" r:id="rId6" imgW="15240000" imgH="14630400" progId="Equation.3">
                  <p:embed/>
                  <p:pic>
                    <p:nvPicPr>
                      <p:cNvPr id="0" name="图片 1025"/>
                      <p:cNvPicPr>
                        <a:picLocks noChangeAspect="1"/>
                      </p:cNvPicPr>
                      <p:nvPr/>
                    </p:nvPicPr>
                    <p:blipFill>
                      <a:blip r:embed="rId7"/>
                      <a:stretch>
                        <a:fillRect/>
                      </a:stretch>
                    </p:blipFill>
                    <p:spPr>
                      <a:xfrm>
                        <a:off x="323850" y="2328863"/>
                        <a:ext cx="1671638" cy="1625600"/>
                      </a:xfrm>
                      <a:prstGeom prst="rect">
                        <a:avLst/>
                      </a:prstGeom>
                      <a:noFill/>
                      <a:ln w="9525">
                        <a:noFill/>
                      </a:ln>
                    </p:spPr>
                  </p:pic>
                </p:oleObj>
              </mc:Fallback>
            </mc:AlternateContent>
          </a:graphicData>
        </a:graphic>
      </p:graphicFrame>
      <p:sp>
        <p:nvSpPr>
          <p:cNvPr id="63510" name="Text Box 22"/>
          <p:cNvSpPr txBox="1">
            <a:spLocks noChangeArrowheads="1"/>
          </p:cNvSpPr>
          <p:nvPr/>
        </p:nvSpPr>
        <p:spPr bwMode="auto">
          <a:xfrm>
            <a:off x="2538413" y="4868863"/>
            <a:ext cx="449262" cy="376237"/>
          </a:xfrm>
          <a:prstGeom prst="rect">
            <a:avLst/>
          </a:prstGeom>
          <a:solidFill>
            <a:schemeClr val="bg1"/>
          </a:solidFill>
          <a:ln w="9525">
            <a:solidFill>
              <a:schemeClr val="tx1"/>
            </a:solidFill>
            <a:miter lim="800000"/>
          </a:ln>
          <a:effectLst>
            <a:prstShdw prst="shdw11">
              <a:schemeClr val="bg2">
                <a:alpha val="50000"/>
              </a:schemeClr>
            </a:prstShdw>
          </a:effectLst>
        </p:spPr>
        <p:txBody>
          <a:bodyPr>
            <a:spAutoFit/>
          </a:bodyPr>
          <a:lstStyle/>
          <a:p>
            <a:pPr>
              <a:spcBef>
                <a:spcPct val="50000"/>
              </a:spcBef>
            </a:pPr>
            <a:r>
              <a:rPr lang="en-US" altLang="zh-CN">
                <a:solidFill>
                  <a:srgbClr val="0033CC"/>
                </a:solidFill>
              </a:rPr>
              <a:t>s</a:t>
            </a:r>
            <a:r>
              <a:rPr lang="en-US" altLang="zh-CN" baseline="-25000">
                <a:solidFill>
                  <a:srgbClr val="0033CC"/>
                </a:solidFill>
              </a:rPr>
              <a:t>1</a:t>
            </a:r>
            <a:endParaRPr lang="en-US" altLang="zh-CN" baseline="-25000">
              <a:solidFill>
                <a:srgbClr val="0033CC"/>
              </a:solidFill>
            </a:endParaRPr>
          </a:p>
        </p:txBody>
      </p:sp>
      <p:sp>
        <p:nvSpPr>
          <p:cNvPr id="2" name="Text Box 23"/>
          <p:cNvSpPr txBox="1">
            <a:spLocks noChangeArrowheads="1"/>
          </p:cNvSpPr>
          <p:nvPr/>
        </p:nvSpPr>
        <p:spPr bwMode="auto">
          <a:xfrm>
            <a:off x="5940425" y="1143000"/>
            <a:ext cx="363538" cy="376238"/>
          </a:xfrm>
          <a:prstGeom prst="rect">
            <a:avLst/>
          </a:prstGeom>
          <a:solidFill>
            <a:schemeClr val="bg1"/>
          </a:solidFill>
          <a:ln w="9525">
            <a:solidFill>
              <a:schemeClr val="bg1"/>
            </a:solidFill>
            <a:miter lim="800000"/>
          </a:ln>
          <a:effectLst>
            <a:prstShdw prst="shdw11">
              <a:schemeClr val="bg2">
                <a:alpha val="50000"/>
              </a:schemeClr>
            </a:prstShdw>
          </a:effectLst>
        </p:spPr>
        <p:txBody>
          <a:bodyPr>
            <a:spAutoFit/>
          </a:bodyPr>
          <a:lstStyle/>
          <a:p>
            <a:pPr>
              <a:spcBef>
                <a:spcPct val="50000"/>
              </a:spcBef>
            </a:pPr>
            <a:r>
              <a:rPr lang="en-US" altLang="zh-CN"/>
              <a:t>s</a:t>
            </a:r>
            <a:endParaRPr lang="en-US" altLang="zh-CN"/>
          </a:p>
        </p:txBody>
      </p:sp>
      <p:sp>
        <p:nvSpPr>
          <p:cNvPr id="63512" name="Text Box 24"/>
          <p:cNvSpPr txBox="1">
            <a:spLocks noChangeArrowheads="1"/>
          </p:cNvSpPr>
          <p:nvPr/>
        </p:nvSpPr>
        <p:spPr bwMode="auto">
          <a:xfrm>
            <a:off x="1546225" y="5654675"/>
            <a:ext cx="449263" cy="376238"/>
          </a:xfrm>
          <a:prstGeom prst="rect">
            <a:avLst/>
          </a:prstGeom>
          <a:noFill/>
          <a:ln w="9525">
            <a:solidFill>
              <a:schemeClr val="tx1"/>
            </a:solidFill>
            <a:miter lim="800000"/>
          </a:ln>
          <a:effectLst>
            <a:prstShdw prst="shdw11">
              <a:schemeClr val="bg2">
                <a:alpha val="50000"/>
              </a:schemeClr>
            </a:prstShdw>
          </a:effectLst>
        </p:spPr>
        <p:txBody>
          <a:bodyPr>
            <a:spAutoFit/>
          </a:bodyPr>
          <a:lstStyle/>
          <a:p>
            <a:pPr>
              <a:spcBef>
                <a:spcPct val="50000"/>
              </a:spcBef>
            </a:pPr>
            <a:r>
              <a:rPr lang="en-US" altLang="zh-CN">
                <a:solidFill>
                  <a:srgbClr val="0033CC"/>
                </a:solidFill>
              </a:rPr>
              <a:t>s</a:t>
            </a:r>
            <a:r>
              <a:rPr lang="en-US" altLang="zh-CN" baseline="-25000">
                <a:solidFill>
                  <a:srgbClr val="0033CC"/>
                </a:solidFill>
              </a:rPr>
              <a:t>3</a:t>
            </a:r>
            <a:endParaRPr lang="en-US" altLang="zh-CN" baseline="-25000">
              <a:solidFill>
                <a:srgbClr val="0033CC"/>
              </a:solidFill>
            </a:endParaRPr>
          </a:p>
        </p:txBody>
      </p:sp>
      <p:sp>
        <p:nvSpPr>
          <p:cNvPr id="63513" name="Text Box 25"/>
          <p:cNvSpPr txBox="1">
            <a:spLocks noChangeArrowheads="1"/>
          </p:cNvSpPr>
          <p:nvPr/>
        </p:nvSpPr>
        <p:spPr bwMode="auto">
          <a:xfrm>
            <a:off x="2111375" y="5497513"/>
            <a:ext cx="441325" cy="346075"/>
          </a:xfrm>
          <a:prstGeom prst="rect">
            <a:avLst/>
          </a:prstGeom>
          <a:noFill/>
          <a:ln w="9525">
            <a:solidFill>
              <a:schemeClr val="tx1"/>
            </a:solidFill>
            <a:miter lim="800000"/>
          </a:ln>
          <a:effectLst>
            <a:prstShdw prst="shdw11">
              <a:schemeClr val="bg2">
                <a:alpha val="50000"/>
              </a:schemeClr>
            </a:prstShdw>
          </a:effectLst>
        </p:spPr>
        <p:txBody>
          <a:bodyPr>
            <a:spAutoFit/>
          </a:bodyPr>
          <a:lstStyle/>
          <a:p>
            <a:pPr>
              <a:spcBef>
                <a:spcPct val="50000"/>
              </a:spcBef>
            </a:pPr>
            <a:r>
              <a:rPr lang="en-US" altLang="zh-CN" sz="1600" b="1">
                <a:solidFill>
                  <a:srgbClr val="0033CC"/>
                </a:solidFill>
              </a:rPr>
              <a:t>s</a:t>
            </a:r>
            <a:r>
              <a:rPr lang="en-US" altLang="zh-CN" sz="1600" b="1" baseline="-25000">
                <a:solidFill>
                  <a:srgbClr val="0033CC"/>
                </a:solidFill>
              </a:rPr>
              <a:t>2</a:t>
            </a:r>
            <a:endParaRPr lang="en-US" altLang="zh-CN" sz="1600" b="1" baseline="-25000">
              <a:solidFill>
                <a:srgbClr val="0033CC"/>
              </a:solidFill>
            </a:endParaRPr>
          </a:p>
        </p:txBody>
      </p:sp>
      <p:pic>
        <p:nvPicPr>
          <p:cNvPr id="63514" name="Picture 26"/>
          <p:cNvPicPr>
            <a:picLocks noChangeAspect="1" noChangeArrowheads="1"/>
          </p:cNvPicPr>
          <p:nvPr/>
        </p:nvPicPr>
        <p:blipFill>
          <a:blip r:embed="rId8"/>
          <a:srcRect/>
          <a:stretch>
            <a:fillRect/>
          </a:stretch>
        </p:blipFill>
        <p:spPr bwMode="auto">
          <a:xfrm>
            <a:off x="1835150" y="3033713"/>
            <a:ext cx="1638300" cy="809625"/>
          </a:xfrm>
          <a:prstGeom prst="rect">
            <a:avLst/>
          </a:prstGeom>
          <a:noFill/>
          <a:ln w="9525" algn="ctr">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74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5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9"/>
                                        </p:tgtEl>
                                        <p:attrNameLst>
                                          <p:attrName>style.visibility</p:attrName>
                                        </p:attrNameLst>
                                      </p:cBhvr>
                                      <p:to>
                                        <p:strVal val="visible"/>
                                      </p:to>
                                    </p:set>
                                    <p:anim calcmode="lin" valueType="num">
                                      <p:cBhvr additive="base">
                                        <p:cTn id="19" dur="500" fill="hold"/>
                                        <p:tgtEl>
                                          <p:spTgt spid="17419"/>
                                        </p:tgtEl>
                                        <p:attrNameLst>
                                          <p:attrName>ppt_x</p:attrName>
                                        </p:attrNameLst>
                                      </p:cBhvr>
                                      <p:tavLst>
                                        <p:tav tm="0">
                                          <p:val>
                                            <p:strVal val="0-#ppt_w/2"/>
                                          </p:val>
                                        </p:tav>
                                        <p:tav tm="100000">
                                          <p:val>
                                            <p:strVal val="#ppt_x"/>
                                          </p:val>
                                        </p:tav>
                                      </p:tavLst>
                                    </p:anim>
                                    <p:anim calcmode="lin" valueType="num">
                                      <p:cBhvr additive="base">
                                        <p:cTn id="20" dur="500" fill="hold"/>
                                        <p:tgtEl>
                                          <p:spTgt spid="174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174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35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35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35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7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autoUpdateAnimBg="0"/>
      <p:bldP spid="17419" grpId="0" autoUpdateAnimBg="0"/>
      <p:bldP spid="17420" grpId="0" autoUpdateAnimBg="0"/>
      <p:bldP spid="63510" grpId="0" animBg="1"/>
      <p:bldP spid="63512" grpId="0" animBg="1"/>
      <p:bldP spid="635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body" idx="1"/>
          </p:nvPr>
        </p:nvSpPr>
        <p:spPr>
          <a:xfrm>
            <a:off x="457200" y="1052513"/>
            <a:ext cx="8229600" cy="4525962"/>
          </a:xfrm>
        </p:spPr>
        <p:txBody>
          <a:bodyPr/>
          <a:lstStyle/>
          <a:p>
            <a:pPr eaLnBrk="1" hangingPunct="1">
              <a:buFontTx/>
              <a:buNone/>
            </a:pPr>
            <a:r>
              <a:rPr lang="zh-CN" altLang="en-US" sz="2800" b="1" smtClean="0">
                <a:latin typeface="宋体" panose="02010600030101010101" pitchFamily="2" charset="-122"/>
                <a:ea typeface="宋体" panose="02010600030101010101" pitchFamily="2" charset="-122"/>
              </a:rPr>
              <a:t>  2、沿光滑斜面把一物体由地面匀速拉到h高处，沿斜面向上的拉力是F1，所做的功是W1；利用定滑轮（不计摩擦）将同一物体由地面匀速上升到h高处，所用的拉力为F2，所做的功是W2，下列关于力和功的关系式中，正确的是（   ） 　</a:t>
            </a:r>
            <a:r>
              <a:rPr lang="zh-CN" altLang="en-US" b="1" smtClean="0"/>
              <a:t>　</a:t>
            </a:r>
            <a:endParaRPr lang="zh-CN" altLang="en-US" b="1" smtClean="0"/>
          </a:p>
          <a:p>
            <a:pPr eaLnBrk="1" hangingPunct="1"/>
            <a:endParaRPr lang="zh-CN" altLang="en-US" b="1" smtClean="0"/>
          </a:p>
          <a:p>
            <a:pPr eaLnBrk="1" hangingPunct="1">
              <a:buFontTx/>
              <a:buNone/>
            </a:pPr>
            <a:r>
              <a:rPr lang="zh-CN" altLang="en-US" b="1" smtClean="0"/>
              <a:t>　</a:t>
            </a:r>
            <a:r>
              <a:rPr lang="zh-CN" altLang="en-US" sz="2800" b="1" smtClean="0">
                <a:latin typeface="宋体" panose="02010600030101010101" pitchFamily="2" charset="-122"/>
                <a:ea typeface="宋体" panose="02010600030101010101" pitchFamily="2" charset="-122"/>
              </a:rPr>
              <a:t>A. F1＜F2，W1=W2　　    B. F1＞F2，W1=W2</a:t>
            </a:r>
            <a:endParaRPr lang="zh-CN" altLang="en-US" sz="2800" b="1" smtClean="0">
              <a:latin typeface="宋体" panose="02010600030101010101" pitchFamily="2" charset="-122"/>
              <a:ea typeface="宋体" panose="02010600030101010101" pitchFamily="2" charset="-122"/>
            </a:endParaRPr>
          </a:p>
          <a:p>
            <a:pPr eaLnBrk="1" hangingPunct="1">
              <a:buFontTx/>
              <a:buNone/>
            </a:pPr>
            <a:r>
              <a:rPr lang="zh-CN" altLang="en-US" sz="2800" b="1" smtClean="0">
                <a:latin typeface="宋体" panose="02010600030101010101" pitchFamily="2" charset="-122"/>
                <a:ea typeface="宋体" panose="02010600030101010101" pitchFamily="2" charset="-122"/>
              </a:rPr>
              <a:t>　C. F1＜F2，W1＜W2　　   D. F1＞F2；W1＞W2</a:t>
            </a:r>
            <a:endParaRPr lang="zh-CN" altLang="en-US" sz="2800" b="1" smtClean="0">
              <a:latin typeface="宋体" panose="02010600030101010101" pitchFamily="2" charset="-122"/>
              <a:ea typeface="宋体" panose="02010600030101010101" pitchFamily="2" charset="-122"/>
            </a:endParaRPr>
          </a:p>
          <a:p>
            <a:pPr eaLnBrk="1" hangingPunct="1"/>
            <a:endParaRPr lang="zh-CN" altLang="en-US" sz="2800" smtClean="0">
              <a:latin typeface="宋体" panose="02010600030101010101" pitchFamily="2" charset="-122"/>
              <a:ea typeface="宋体" panose="02010600030101010101" pitchFamily="2" charset="-122"/>
            </a:endParaRPr>
          </a:p>
        </p:txBody>
      </p:sp>
      <p:sp>
        <p:nvSpPr>
          <p:cNvPr id="16387" name="Text Box 3"/>
          <p:cNvSpPr txBox="1">
            <a:spLocks noChangeArrowheads="1"/>
          </p:cNvSpPr>
          <p:nvPr/>
        </p:nvSpPr>
        <p:spPr bwMode="auto">
          <a:xfrm>
            <a:off x="6305550" y="2708275"/>
            <a:ext cx="439738" cy="519113"/>
          </a:xfrm>
          <a:prstGeom prst="rect">
            <a:avLst/>
          </a:prstGeom>
          <a:noFill/>
          <a:ln w="9525">
            <a:noFill/>
            <a:miter lim="800000"/>
          </a:ln>
        </p:spPr>
        <p:txBody>
          <a:bodyPr wrap="none">
            <a:spAutoFit/>
          </a:bodyPr>
          <a:lstStyle/>
          <a:p>
            <a:r>
              <a:rPr lang="zh-CN" altLang="en-US" sz="2800" b="1">
                <a:solidFill>
                  <a:srgbClr val="FF0000"/>
                </a:solidFill>
              </a:rPr>
              <a:t>A</a:t>
            </a:r>
            <a:endParaRPr lang="zh-CN" altLang="en-US" sz="2800" b="1">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smtClean="0"/>
              <a:t>练习</a:t>
            </a:r>
            <a:endParaRPr lang="zh-CN" altLang="en-US" smtClean="0"/>
          </a:p>
        </p:txBody>
      </p:sp>
      <p:pic>
        <p:nvPicPr>
          <p:cNvPr id="98307" name="Picture 3"/>
          <p:cNvPicPr>
            <a:picLocks noChangeAspect="1" noChangeArrowheads="1"/>
          </p:cNvPicPr>
          <p:nvPr>
            <p:ph type="body" idx="1"/>
          </p:nvPr>
        </p:nvPicPr>
        <p:blipFill>
          <a:blip r:embed="rId1"/>
          <a:srcRect/>
          <a:stretch>
            <a:fillRect/>
          </a:stretch>
        </p:blipFill>
        <p:spPr>
          <a:xfrm>
            <a:off x="457200" y="1125538"/>
            <a:ext cx="8229600" cy="4525962"/>
          </a:xfrm>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8" descr="1713D"/>
          <p:cNvPicPr>
            <a:picLocks noChangeAspect="1" noChangeArrowheads="1"/>
          </p:cNvPicPr>
          <p:nvPr/>
        </p:nvPicPr>
        <p:blipFill>
          <a:blip r:embed="rId1"/>
          <a:srcRect l="2943" t="3778" r="5759" b="8417"/>
          <a:stretch>
            <a:fillRect/>
          </a:stretch>
        </p:blipFill>
        <p:spPr bwMode="auto">
          <a:xfrm>
            <a:off x="0" y="0"/>
            <a:ext cx="9144000" cy="6858000"/>
          </a:xfrm>
          <a:prstGeom prst="rect">
            <a:avLst/>
          </a:prstGeom>
          <a:noFill/>
          <a:ln w="9525">
            <a:noFill/>
            <a:miter lim="800000"/>
            <a:headEnd/>
            <a:tailEnd/>
          </a:ln>
        </p:spPr>
      </p:pic>
      <p:sp>
        <p:nvSpPr>
          <p:cNvPr id="65538" name="Text Box 10"/>
          <p:cNvSpPr txBox="1">
            <a:spLocks noChangeArrowheads="1"/>
          </p:cNvSpPr>
          <p:nvPr/>
        </p:nvSpPr>
        <p:spPr bwMode="auto">
          <a:xfrm>
            <a:off x="539750" y="333375"/>
            <a:ext cx="5040313" cy="923925"/>
          </a:xfrm>
          <a:prstGeom prst="rect">
            <a:avLst/>
          </a:prstGeom>
          <a:noFill/>
          <a:ln w="9525">
            <a:noFill/>
            <a:miter lim="800000"/>
          </a:ln>
        </p:spPr>
        <p:txBody>
          <a:bodyPr>
            <a:spAutoFit/>
          </a:bodyPr>
          <a:lstStyle/>
          <a:p>
            <a:pPr>
              <a:spcBef>
                <a:spcPct val="50000"/>
              </a:spcBef>
            </a:pPr>
            <a:r>
              <a:rPr lang="zh-CN" altLang="en-US" sz="5400" b="1">
                <a:solidFill>
                  <a:srgbClr val="FF0000"/>
                </a:solidFill>
              </a:rPr>
              <a:t>斜面</a:t>
            </a:r>
            <a:endParaRPr lang="zh-CN" altLang="en-US" sz="5400" b="1">
              <a:solidFill>
                <a:srgbClr val="FF0000"/>
              </a:solidFill>
            </a:endParaRPr>
          </a:p>
        </p:txBody>
      </p:sp>
      <p:sp>
        <p:nvSpPr>
          <p:cNvPr id="14340" name="Text Box 4"/>
          <p:cNvSpPr txBox="1">
            <a:spLocks noChangeArrowheads="1"/>
          </p:cNvSpPr>
          <p:nvPr/>
        </p:nvSpPr>
        <p:spPr bwMode="auto">
          <a:xfrm>
            <a:off x="862013" y="5824538"/>
            <a:ext cx="6340475" cy="706437"/>
          </a:xfrm>
          <a:prstGeom prst="rect">
            <a:avLst/>
          </a:prstGeom>
          <a:noFill/>
          <a:ln w="9525">
            <a:noFill/>
            <a:miter lim="800000"/>
          </a:ln>
        </p:spPr>
        <p:txBody>
          <a:bodyPr wrap="none">
            <a:spAutoFit/>
          </a:bodyPr>
          <a:lstStyle/>
          <a:p>
            <a:r>
              <a:rPr lang="zh-CN" altLang="en-US" sz="4000" b="1">
                <a:solidFill>
                  <a:srgbClr val="FF0000"/>
                </a:solidFill>
              </a:rPr>
              <a:t>斜面可以省力，但费距离。</a:t>
            </a:r>
            <a:endParaRPr lang="zh-CN" altLang="en-US" sz="4000" b="1">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hlinkClick r:id="rId1" action="ppaction://hlinkfile" highlightClick="1"/>
          </p:cNvPr>
          <p:cNvSpPr>
            <a:spLocks noChangeArrowheads="1"/>
          </p:cNvSpPr>
          <p:nvPr/>
        </p:nvSpPr>
        <p:spPr bwMode="auto">
          <a:xfrm>
            <a:off x="8316913" y="6381750"/>
            <a:ext cx="504825" cy="142875"/>
          </a:xfrm>
          <a:prstGeom prst="actionButtonMovie">
            <a:avLst/>
          </a:prstGeom>
          <a:solidFill>
            <a:srgbClr val="FF0000"/>
          </a:solidFill>
          <a:ln w="9525">
            <a:noFill/>
            <a:miter lim="800000"/>
          </a:ln>
        </p:spPr>
        <p:txBody>
          <a:bodyPr wrap="none" anchor="ctr"/>
          <a:lstStyle/>
          <a:p>
            <a:endParaRPr lang="zh-CN" altLang="en-US"/>
          </a:p>
        </p:txBody>
      </p:sp>
      <p:pic>
        <p:nvPicPr>
          <p:cNvPr id="66562" name="Picture 3" descr="图片1_副本_副本"/>
          <p:cNvPicPr>
            <a:picLocks noChangeAspect="1" noChangeArrowheads="1"/>
          </p:cNvPicPr>
          <p:nvPr/>
        </p:nvPicPr>
        <p:blipFill>
          <a:blip r:embed="rId2"/>
          <a:srcRect/>
          <a:stretch>
            <a:fillRect/>
          </a:stretch>
        </p:blipFill>
        <p:spPr bwMode="auto">
          <a:xfrm>
            <a:off x="36513" y="0"/>
            <a:ext cx="4824412" cy="4752975"/>
          </a:xfrm>
          <a:prstGeom prst="rect">
            <a:avLst/>
          </a:prstGeom>
          <a:noFill/>
          <a:ln w="9525">
            <a:noFill/>
            <a:miter lim="800000"/>
            <a:headEnd/>
            <a:tailEnd/>
          </a:ln>
        </p:spPr>
      </p:pic>
      <p:pic>
        <p:nvPicPr>
          <p:cNvPr id="66563" name="Picture 4" descr="图片2_副本"/>
          <p:cNvPicPr>
            <a:picLocks noChangeAspect="1" noChangeArrowheads="1"/>
          </p:cNvPicPr>
          <p:nvPr/>
        </p:nvPicPr>
        <p:blipFill>
          <a:blip r:embed="rId3"/>
          <a:srcRect/>
          <a:stretch>
            <a:fillRect/>
          </a:stretch>
        </p:blipFill>
        <p:spPr bwMode="auto">
          <a:xfrm>
            <a:off x="4810125" y="244475"/>
            <a:ext cx="4322763" cy="4508500"/>
          </a:xfrm>
          <a:prstGeom prst="rect">
            <a:avLst/>
          </a:prstGeom>
          <a:noFill/>
          <a:ln w="9525">
            <a:noFill/>
            <a:miter lim="800000"/>
            <a:headEnd/>
            <a:tailEnd/>
          </a:ln>
        </p:spPr>
      </p:pic>
      <p:sp>
        <p:nvSpPr>
          <p:cNvPr id="66564" name="Text Box 5"/>
          <p:cNvSpPr txBox="1">
            <a:spLocks noChangeArrowheads="1"/>
          </p:cNvSpPr>
          <p:nvPr/>
        </p:nvSpPr>
        <p:spPr bwMode="auto">
          <a:xfrm>
            <a:off x="2603500" y="244475"/>
            <a:ext cx="4413250" cy="579438"/>
          </a:xfrm>
          <a:prstGeom prst="rect">
            <a:avLst/>
          </a:prstGeom>
          <a:noFill/>
          <a:ln w="9525">
            <a:noFill/>
            <a:miter lim="800000"/>
          </a:ln>
        </p:spPr>
        <p:txBody>
          <a:bodyPr>
            <a:spAutoFit/>
          </a:bodyPr>
          <a:lstStyle/>
          <a:p>
            <a:r>
              <a:rPr lang="zh-CN" altLang="en-US" sz="3200" b="1">
                <a:solidFill>
                  <a:srgbClr val="FF0000"/>
                </a:solidFill>
              </a:rPr>
              <a:t>螺旋——特殊的斜面</a:t>
            </a:r>
            <a:endParaRPr lang="zh-CN" altLang="en-US" sz="3200" b="1">
              <a:solidFill>
                <a:srgbClr val="FF0000"/>
              </a:solidFill>
            </a:endParaRPr>
          </a:p>
        </p:txBody>
      </p:sp>
      <p:sp>
        <p:nvSpPr>
          <p:cNvPr id="66565" name="Text Box 6"/>
          <p:cNvSpPr txBox="1">
            <a:spLocks noChangeArrowheads="1"/>
          </p:cNvSpPr>
          <p:nvPr/>
        </p:nvSpPr>
        <p:spPr bwMode="auto">
          <a:xfrm>
            <a:off x="3059113" y="4732338"/>
            <a:ext cx="5184775" cy="944562"/>
          </a:xfrm>
          <a:prstGeom prst="rect">
            <a:avLst/>
          </a:prstGeom>
          <a:noFill/>
          <a:ln w="9525">
            <a:noFill/>
            <a:miter lim="800000"/>
          </a:ln>
        </p:spPr>
        <p:txBody>
          <a:bodyPr>
            <a:spAutoFit/>
          </a:bodyPr>
          <a:lstStyle/>
          <a:p>
            <a:r>
              <a:rPr lang="zh-CN" altLang="en-US" sz="2800" b="1">
                <a:solidFill>
                  <a:srgbClr val="FF0000"/>
                </a:solidFill>
              </a:rPr>
              <a:t>螺旋可以看做是绕在圆柱上的斜面。省力但是费距离。</a:t>
            </a:r>
            <a:endParaRPr lang="zh-CN" altLang="en-US" sz="2800" b="1">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rrowheads="1"/>
          </p:cNvSpPr>
          <p:nvPr>
            <p:ph type="title"/>
          </p:nvPr>
        </p:nvSpPr>
        <p:spPr/>
        <p:txBody>
          <a:bodyPr/>
          <a:lstStyle/>
          <a:p>
            <a:pPr eaLnBrk="1" hangingPunct="1"/>
            <a:endParaRPr lang="zh-CN" altLang="en-US" smtClean="0"/>
          </a:p>
        </p:txBody>
      </p:sp>
      <p:sp>
        <p:nvSpPr>
          <p:cNvPr id="67586" name="Rectangle 3"/>
          <p:cNvSpPr>
            <a:spLocks noGrp="1" noRot="1" noChangeArrowheads="1"/>
          </p:cNvSpPr>
          <p:nvPr>
            <p:ph type="body" idx="1"/>
          </p:nvPr>
        </p:nvSpPr>
        <p:spPr/>
        <p:txBody>
          <a:bodyPr/>
          <a:lstStyle/>
          <a:p>
            <a:pPr eaLnBrk="1" hangingPunct="1"/>
            <a:endParaRPr lang="zh-CN" altLang="en-US" smtClean="0"/>
          </a:p>
        </p:txBody>
      </p:sp>
      <p:pic>
        <p:nvPicPr>
          <p:cNvPr id="67587" name="Picture 4" descr="nXznR8iL3cG97AS1"/>
          <p:cNvPicPr>
            <a:picLocks noChangeAspect="1" noChangeArrowheads="1"/>
          </p:cNvPicPr>
          <p:nvPr/>
        </p:nvPicPr>
        <p:blipFill>
          <a:blip r:embed="rId1"/>
          <a:srcRect/>
          <a:stretch>
            <a:fillRect/>
          </a:stretch>
        </p:blipFill>
        <p:spPr bwMode="auto">
          <a:xfrm>
            <a:off x="-31750" y="-666750"/>
            <a:ext cx="9067800" cy="7524750"/>
          </a:xfrm>
          <a:prstGeom prst="rect">
            <a:avLst/>
          </a:prstGeom>
          <a:noFill/>
          <a:ln w="9525">
            <a:noFill/>
            <a:miter lim="800000"/>
            <a:headEnd/>
            <a:tailEnd/>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4"/>
          <p:cNvSpPr>
            <a:spLocks noGrp="1" noChangeArrowheads="1"/>
          </p:cNvSpPr>
          <p:nvPr>
            <p:ph type="title" idx="4294967295"/>
          </p:nvPr>
        </p:nvSpPr>
        <p:spPr>
          <a:xfrm>
            <a:off x="457200" y="274638"/>
            <a:ext cx="8229600" cy="1143000"/>
          </a:xfrm>
        </p:spPr>
        <p:txBody>
          <a:bodyPr/>
          <a:lstStyle/>
          <a:p>
            <a:pPr eaLnBrk="1" hangingPunct="1"/>
            <a:endParaRPr lang="zh-CN" altLang="en-US" smtClean="0"/>
          </a:p>
        </p:txBody>
      </p:sp>
      <p:pic>
        <p:nvPicPr>
          <p:cNvPr id="19459" name="Picture 5" descr="1709D"/>
          <p:cNvPicPr>
            <a:picLocks noChangeAspect="1" noChangeArrowheads="1"/>
          </p:cNvPicPr>
          <p:nvPr/>
        </p:nvPicPr>
        <p:blipFill>
          <a:blip r:embed="rId1"/>
          <a:srcRect l="3120" t="21100" r="4358" b="16071"/>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2"/>
          <p:cNvSpPr txBox="1">
            <a:spLocks noChangeArrowheads="1"/>
          </p:cNvSpPr>
          <p:nvPr/>
        </p:nvSpPr>
        <p:spPr bwMode="auto">
          <a:xfrm>
            <a:off x="539750" y="1341438"/>
            <a:ext cx="7856538" cy="3932237"/>
          </a:xfrm>
          <a:prstGeom prst="rect">
            <a:avLst/>
          </a:prstGeom>
          <a:noFill/>
          <a:ln w="9525">
            <a:noFill/>
            <a:miter lim="800000"/>
          </a:ln>
        </p:spPr>
        <p:txBody>
          <a:bodyPr>
            <a:spAutoFit/>
          </a:bodyPr>
          <a:lstStyle/>
          <a:p>
            <a:r>
              <a:rPr lang="zh-CN" altLang="en-US" sz="3600">
                <a:solidFill>
                  <a:schemeClr val="tx2"/>
                </a:solidFill>
                <a:latin typeface="宋体" panose="02010600030101010101" pitchFamily="2" charset="-122"/>
              </a:rPr>
              <a:t>  从蒸汽机的发明，到电力机械，到神七发明... ...</a:t>
            </a:r>
            <a:endParaRPr lang="zh-CN" altLang="en-US" sz="3600">
              <a:solidFill>
                <a:schemeClr val="tx2"/>
              </a:solidFill>
              <a:latin typeface="宋体" panose="02010600030101010101" pitchFamily="2" charset="-122"/>
            </a:endParaRPr>
          </a:p>
          <a:p>
            <a:r>
              <a:rPr lang="zh-CN" altLang="en-US" sz="3600">
                <a:solidFill>
                  <a:schemeClr val="tx2"/>
                </a:solidFill>
                <a:latin typeface="宋体" panose="02010600030101010101" pitchFamily="2" charset="-122"/>
              </a:rPr>
              <a:t>  天上飞的，海里游的，陆上行的，无不与物理学的发展有关。</a:t>
            </a:r>
            <a:endParaRPr lang="zh-CN" altLang="en-US" sz="3600">
              <a:solidFill>
                <a:schemeClr val="tx2"/>
              </a:solidFill>
              <a:latin typeface="宋体" panose="02010600030101010101" pitchFamily="2" charset="-122"/>
            </a:endParaRPr>
          </a:p>
          <a:p>
            <a:r>
              <a:rPr lang="zh-CN" altLang="en-US" sz="3600">
                <a:solidFill>
                  <a:schemeClr val="tx2"/>
                </a:solidFill>
                <a:latin typeface="宋体" panose="02010600030101010101" pitchFamily="2" charset="-122"/>
              </a:rPr>
              <a:t>  人类正制造出各式各样的，庞大的，精密的机械，机械的创新，形成先进生产力，改变着我们的世界。</a:t>
            </a:r>
            <a:endParaRPr lang="zh-CN" altLang="en-US" sz="3600">
              <a:solidFill>
                <a:schemeClr val="tx2"/>
              </a:solidFill>
              <a:latin typeface="宋体" panose="02010600030101010101" pitchFamily="2" charset="-122"/>
            </a:endParaRPr>
          </a:p>
        </p:txBody>
      </p:sp>
      <p:sp>
        <p:nvSpPr>
          <p:cNvPr id="69634" name="Text Box 3"/>
          <p:cNvSpPr txBox="1">
            <a:spLocks noChangeArrowheads="1"/>
          </p:cNvSpPr>
          <p:nvPr/>
        </p:nvSpPr>
        <p:spPr bwMode="auto">
          <a:xfrm>
            <a:off x="1908175" y="476250"/>
            <a:ext cx="4492625" cy="831850"/>
          </a:xfrm>
          <a:prstGeom prst="rect">
            <a:avLst/>
          </a:prstGeom>
          <a:noFill/>
          <a:ln w="9525">
            <a:noFill/>
            <a:miter lim="800000"/>
          </a:ln>
        </p:spPr>
        <p:txBody>
          <a:bodyPr wrap="none">
            <a:spAutoFit/>
          </a:bodyPr>
          <a:lstStyle/>
          <a:p>
            <a:r>
              <a:rPr lang="zh-CN" altLang="en-US" sz="4800" b="1">
                <a:solidFill>
                  <a:srgbClr val="FF0000"/>
                </a:solidFill>
                <a:latin typeface="宋体" panose="02010600030101010101" pitchFamily="2" charset="-122"/>
              </a:rPr>
              <a:t>改变世界的机械</a:t>
            </a:r>
            <a:endParaRPr lang="zh-CN" altLang="en-US" sz="4800" b="1">
              <a:solidFill>
                <a:srgbClr val="FF0000"/>
              </a:solidFill>
              <a:latin typeface="宋体" panose="02010600030101010101" pitchFamily="2" charset="-122"/>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 descr="643166_1993106533"/>
          <p:cNvPicPr>
            <a:picLocks noChangeAspect="1" noChangeArrowheads="1"/>
          </p:cNvPicPr>
          <p:nvPr/>
        </p:nvPicPr>
        <p:blipFill>
          <a:blip r:embed="rId1"/>
          <a:srcRect/>
          <a:stretch>
            <a:fillRect/>
          </a:stretch>
        </p:blipFill>
        <p:spPr bwMode="auto">
          <a:xfrm>
            <a:off x="4763" y="1485900"/>
            <a:ext cx="4929187" cy="5422900"/>
          </a:xfrm>
          <a:prstGeom prst="rect">
            <a:avLst/>
          </a:prstGeom>
          <a:noFill/>
          <a:ln w="9525">
            <a:noFill/>
            <a:miter lim="800000"/>
            <a:headEnd/>
            <a:tailEnd/>
          </a:ln>
        </p:spPr>
      </p:pic>
      <p:sp>
        <p:nvSpPr>
          <p:cNvPr id="74754" name="Text Box 3"/>
          <p:cNvSpPr txBox="1">
            <a:spLocks noChangeArrowheads="1"/>
          </p:cNvSpPr>
          <p:nvPr/>
        </p:nvSpPr>
        <p:spPr bwMode="auto">
          <a:xfrm>
            <a:off x="3636963" y="501650"/>
            <a:ext cx="2011362" cy="641350"/>
          </a:xfrm>
          <a:prstGeom prst="rect">
            <a:avLst/>
          </a:prstGeom>
          <a:noFill/>
          <a:ln w="9525">
            <a:noFill/>
            <a:miter lim="800000"/>
          </a:ln>
        </p:spPr>
        <p:txBody>
          <a:bodyPr wrap="none">
            <a:spAutoFit/>
          </a:bodyPr>
          <a:lstStyle/>
          <a:p>
            <a:r>
              <a:rPr lang="zh-CN" altLang="en-US" sz="3600" b="1">
                <a:solidFill>
                  <a:srgbClr val="FF0000"/>
                </a:solidFill>
                <a:ea typeface="微软雅黑" panose="020B0503020204020204" charset="-122"/>
              </a:rPr>
              <a:t>蒸汽火车</a:t>
            </a:r>
            <a:endParaRPr lang="zh-CN" altLang="en-US" sz="3600" b="1">
              <a:solidFill>
                <a:srgbClr val="FF0000"/>
              </a:solidFill>
              <a:ea typeface="微软雅黑" panose="020B0503020204020204" charset="-122"/>
            </a:endParaRPr>
          </a:p>
        </p:txBody>
      </p:sp>
      <p:sp>
        <p:nvSpPr>
          <p:cNvPr id="74755" name="Text Box 4"/>
          <p:cNvSpPr txBox="1">
            <a:spLocks noChangeArrowheads="1"/>
          </p:cNvSpPr>
          <p:nvPr/>
        </p:nvSpPr>
        <p:spPr bwMode="auto">
          <a:xfrm>
            <a:off x="4933950" y="1485900"/>
            <a:ext cx="4318000" cy="5211763"/>
          </a:xfrm>
          <a:prstGeom prst="rect">
            <a:avLst/>
          </a:prstGeom>
          <a:noFill/>
          <a:ln w="9525">
            <a:noFill/>
            <a:miter lim="800000"/>
          </a:ln>
        </p:spPr>
        <p:txBody>
          <a:bodyPr>
            <a:spAutoFit/>
          </a:bodyPr>
          <a:lstStyle/>
          <a:p>
            <a:r>
              <a:rPr lang="zh-CN" altLang="en-US" sz="2800" b="1"/>
              <a:t>蒸汽火车是世界上第一代的火车，是利用煤为动力，蒸汽机为核心的最初级最古老的火车。蒸汽火车通过用煤烧水，使水变成蒸汽，从而推动活塞，使火车运行。在人们的心目中，气势磅礴的蒸汽机车具有一种特殊的意味，因为它曾以无比的巨力开启过人类历史上一个崭新的时代。</a:t>
            </a:r>
            <a:endParaRPr lang="zh-CN" altLang="en-US" sz="2800" b="1"/>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descr="203fb80e7bec54e78355e91cb9389b504ec2d5628535b24b"/>
          <p:cNvPicPr>
            <a:picLocks noChangeAspect="1" noChangeArrowheads="1"/>
          </p:cNvPicPr>
          <p:nvPr/>
        </p:nvPicPr>
        <p:blipFill>
          <a:blip r:embed="rId1"/>
          <a:srcRect/>
          <a:stretch>
            <a:fillRect/>
          </a:stretch>
        </p:blipFill>
        <p:spPr bwMode="auto">
          <a:xfrm>
            <a:off x="31750" y="1341438"/>
            <a:ext cx="4757738" cy="5532437"/>
          </a:xfrm>
          <a:prstGeom prst="rect">
            <a:avLst/>
          </a:prstGeom>
          <a:noFill/>
          <a:ln w="9525">
            <a:noFill/>
            <a:miter lim="800000"/>
            <a:headEnd/>
            <a:tailEnd/>
          </a:ln>
        </p:spPr>
      </p:pic>
      <p:sp>
        <p:nvSpPr>
          <p:cNvPr id="75778" name="Text Box 3"/>
          <p:cNvSpPr txBox="1">
            <a:spLocks noChangeArrowheads="1"/>
          </p:cNvSpPr>
          <p:nvPr/>
        </p:nvSpPr>
        <p:spPr bwMode="auto">
          <a:xfrm>
            <a:off x="4787900" y="1235075"/>
            <a:ext cx="4321175" cy="5638800"/>
          </a:xfrm>
          <a:prstGeom prst="rect">
            <a:avLst/>
          </a:prstGeom>
          <a:noFill/>
          <a:ln w="9525">
            <a:noFill/>
            <a:miter lim="800000"/>
          </a:ln>
        </p:spPr>
        <p:txBody>
          <a:bodyPr>
            <a:spAutoFit/>
          </a:bodyPr>
          <a:lstStyle/>
          <a:p>
            <a:r>
              <a:rPr lang="en-US" altLang="zh-CN" sz="2800" b="1"/>
              <a:t>20</a:t>
            </a:r>
            <a:r>
              <a:rPr lang="zh-CN" altLang="en-US" sz="2800" b="1"/>
              <a:t>世纪初，美国的莱特兄弟在世界的飞机发展史上做出了重大的贡献。在</a:t>
            </a:r>
            <a:r>
              <a:rPr lang="en-US" altLang="zh-CN" sz="2800" b="1"/>
              <a:t>1903</a:t>
            </a:r>
            <a:r>
              <a:rPr lang="zh-CN" altLang="en-US" sz="2800" b="1"/>
              <a:t>年制造出了第一架依靠自身动力进行载人飞行的飞机“飞行者”</a:t>
            </a:r>
            <a:r>
              <a:rPr lang="en-US" altLang="zh-CN" sz="2800" b="1"/>
              <a:t>1</a:t>
            </a:r>
            <a:r>
              <a:rPr lang="zh-CN" altLang="en-US" sz="2800" b="1"/>
              <a:t>号，并且获得试飞成功。他们因此于</a:t>
            </a:r>
            <a:r>
              <a:rPr lang="en-US" altLang="zh-CN" sz="2800" b="1"/>
              <a:t>1909</a:t>
            </a:r>
            <a:r>
              <a:rPr lang="zh-CN" altLang="en-US" sz="2800" b="1"/>
              <a:t>年获得美国国会荣誉奖。自从飞机发明以后，飞机日益成为现代文明不可缺少的运载工具。它深刻的改变和影响着人们的生活。</a:t>
            </a:r>
            <a:endParaRPr lang="zh-CN" altLang="en-US"/>
          </a:p>
        </p:txBody>
      </p:sp>
      <p:sp>
        <p:nvSpPr>
          <p:cNvPr id="75779" name="Text Box 4"/>
          <p:cNvSpPr txBox="1">
            <a:spLocks noChangeArrowheads="1"/>
          </p:cNvSpPr>
          <p:nvPr/>
        </p:nvSpPr>
        <p:spPr bwMode="auto">
          <a:xfrm>
            <a:off x="1979613" y="288925"/>
            <a:ext cx="6126162" cy="641350"/>
          </a:xfrm>
          <a:prstGeom prst="rect">
            <a:avLst/>
          </a:prstGeom>
          <a:noFill/>
          <a:ln w="9525">
            <a:noFill/>
            <a:miter lim="800000"/>
          </a:ln>
        </p:spPr>
        <p:txBody>
          <a:bodyPr wrap="none">
            <a:spAutoFit/>
          </a:bodyPr>
          <a:lstStyle/>
          <a:p>
            <a:r>
              <a:rPr lang="zh-CN" altLang="en-US" sz="3600" b="1">
                <a:solidFill>
                  <a:srgbClr val="FF0000"/>
                </a:solidFill>
                <a:ea typeface="微软雅黑" panose="020B0503020204020204" charset="-122"/>
              </a:rPr>
              <a:t>莱特兄弟与历史上第一架飞机</a:t>
            </a:r>
            <a:endParaRPr lang="zh-CN" altLang="en-US" sz="3600" b="1">
              <a:solidFill>
                <a:srgbClr val="FF0000"/>
              </a:solidFill>
              <a:ea typeface="微软雅黑" panose="020B0503020204020204"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6225"/>
            <a:ext cx="2976563" cy="1141413"/>
          </a:xfrm>
        </p:spPr>
        <p:txBody>
          <a:bodyPr/>
          <a:lstStyle/>
          <a:p>
            <a:pPr eaLnBrk="1" hangingPunct="1">
              <a:defRPr/>
            </a:pPr>
            <a:r>
              <a:rPr lang="en-US" altLang="en-US" dirty="0" smtClean="0">
                <a:solidFill>
                  <a:srgbClr val="000099"/>
                </a:solidFill>
                <a:effectLst>
                  <a:outerShdw blurRad="38100" dist="38100" dir="2700000" algn="tl">
                    <a:srgbClr val="DDDDDD"/>
                  </a:outerShdw>
                </a:effectLst>
                <a:ea typeface="黑体" panose="02010609060101010101" charset="-122"/>
                <a:cs typeface="黑体" panose="02010609060101010101" charset="-122"/>
              </a:rPr>
              <a:t>一</a:t>
            </a:r>
            <a:r>
              <a:rPr lang="zh-CN" altLang="en-US" dirty="0" smtClean="0">
                <a:solidFill>
                  <a:srgbClr val="000099"/>
                </a:solidFill>
                <a:effectLst>
                  <a:outerShdw blurRad="38100" dist="38100" dir="2700000" algn="tl">
                    <a:srgbClr val="DDDDDD"/>
                  </a:outerShdw>
                </a:effectLst>
                <a:ea typeface="黑体" panose="02010609060101010101" charset="-122"/>
                <a:cs typeface="黑体" panose="02010609060101010101" charset="-122"/>
              </a:rPr>
              <a:t>、</a:t>
            </a:r>
            <a:r>
              <a:rPr lang="zh-CN" altLang="en-US" dirty="0">
                <a:solidFill>
                  <a:srgbClr val="000099"/>
                </a:solidFill>
                <a:effectLst>
                  <a:outerShdw blurRad="38100" dist="38100" dir="2700000" algn="tl">
                    <a:srgbClr val="DDDDDD"/>
                  </a:outerShdw>
                </a:effectLst>
                <a:ea typeface="黑体" panose="02010609060101010101" charset="-122"/>
                <a:cs typeface="黑体" panose="02010609060101010101" charset="-122"/>
              </a:rPr>
              <a:t>轮轴</a:t>
            </a:r>
            <a:endParaRPr lang="zh-CN" altLang="en-US" dirty="0">
              <a:solidFill>
                <a:srgbClr val="000099"/>
              </a:solidFill>
              <a:effectLst>
                <a:outerShdw blurRad="38100" dist="38100" dir="2700000" algn="tl">
                  <a:srgbClr val="DDDDDD"/>
                </a:outerShdw>
              </a:effectLst>
              <a:ea typeface="黑体" panose="02010609060101010101" charset="-122"/>
              <a:cs typeface="黑体" panose="02010609060101010101" charset="-122"/>
            </a:endParaRPr>
          </a:p>
        </p:txBody>
      </p:sp>
      <p:sp>
        <p:nvSpPr>
          <p:cNvPr id="29699" name="Text Box 3"/>
          <p:cNvSpPr txBox="1">
            <a:spLocks noChangeArrowheads="1"/>
          </p:cNvSpPr>
          <p:nvPr/>
        </p:nvSpPr>
        <p:spPr bwMode="auto">
          <a:xfrm>
            <a:off x="5003800" y="1412875"/>
            <a:ext cx="4105275" cy="2554288"/>
          </a:xfrm>
          <a:prstGeom prst="rect">
            <a:avLst/>
          </a:prstGeom>
          <a:noFill/>
          <a:ln w="9525">
            <a:noFill/>
            <a:miter lim="800000"/>
          </a:ln>
        </p:spPr>
        <p:txBody>
          <a:bodyPr>
            <a:spAutoFit/>
          </a:bodyPr>
          <a:lstStyle/>
          <a:p>
            <a:r>
              <a:rPr lang="zh-CN" altLang="en-US" sz="3200" b="1">
                <a:solidFill>
                  <a:srgbClr val="000066"/>
                </a:solidFill>
                <a:latin typeface="Times New Roman" panose="02020603050405020304" pitchFamily="18" charset="0"/>
              </a:rPr>
              <a:t>  </a:t>
            </a:r>
            <a:r>
              <a:rPr lang="zh-CN" altLang="en-US" sz="3200" b="1">
                <a:solidFill>
                  <a:schemeClr val="accent2"/>
                </a:solidFill>
                <a:latin typeface="黑体" panose="02010609060101010101" charset="-122"/>
              </a:rPr>
              <a:t>由两个半径不等的圆柱固定在同一轴线上组成，</a:t>
            </a:r>
            <a:endParaRPr lang="en-US" altLang="zh-CN" sz="3200" b="1">
              <a:solidFill>
                <a:schemeClr val="accent2"/>
              </a:solidFill>
              <a:latin typeface="黑体" panose="02010609060101010101" charset="-122"/>
            </a:endParaRPr>
          </a:p>
          <a:p>
            <a:r>
              <a:rPr lang="zh-CN" altLang="en-US" sz="3200" b="1">
                <a:solidFill>
                  <a:schemeClr val="accent2"/>
                </a:solidFill>
                <a:latin typeface="黑体" panose="02010609060101010101" charset="-122"/>
              </a:rPr>
              <a:t>  大的称为轮，</a:t>
            </a:r>
            <a:endParaRPr lang="en-US" altLang="zh-CN" sz="3200" b="1">
              <a:solidFill>
                <a:schemeClr val="accent2"/>
              </a:solidFill>
              <a:latin typeface="黑体" panose="02010609060101010101" charset="-122"/>
            </a:endParaRPr>
          </a:p>
          <a:p>
            <a:r>
              <a:rPr lang="zh-CN" altLang="en-US" sz="3200" b="1">
                <a:solidFill>
                  <a:schemeClr val="accent2"/>
                </a:solidFill>
                <a:latin typeface="黑体" panose="02010609060101010101" charset="-122"/>
              </a:rPr>
              <a:t>  小的称为轴。</a:t>
            </a:r>
            <a:endParaRPr lang="zh-CN" altLang="en-US" sz="3200" b="1">
              <a:solidFill>
                <a:schemeClr val="accent2"/>
              </a:solidFill>
              <a:latin typeface="黑体" panose="02010609060101010101" charset="-122"/>
            </a:endParaRPr>
          </a:p>
        </p:txBody>
      </p:sp>
      <p:grpSp>
        <p:nvGrpSpPr>
          <p:cNvPr id="29700" name="Group 4"/>
          <p:cNvGrpSpPr/>
          <p:nvPr/>
        </p:nvGrpSpPr>
        <p:grpSpPr bwMode="auto">
          <a:xfrm>
            <a:off x="1547813" y="2205038"/>
            <a:ext cx="1981200" cy="1981200"/>
            <a:chOff x="1330" y="1707"/>
            <a:chExt cx="1248" cy="1248"/>
          </a:xfrm>
        </p:grpSpPr>
        <p:sp>
          <p:nvSpPr>
            <p:cNvPr id="28684" name="Oval 5"/>
            <p:cNvSpPr>
              <a:spLocks noChangeArrowheads="1"/>
            </p:cNvSpPr>
            <p:nvPr/>
          </p:nvSpPr>
          <p:spPr bwMode="auto">
            <a:xfrm>
              <a:off x="1330" y="1707"/>
              <a:ext cx="1248" cy="1248"/>
            </a:xfrm>
            <a:prstGeom prst="ellipse">
              <a:avLst/>
            </a:prstGeom>
            <a:gradFill rotWithShape="1">
              <a:gsLst>
                <a:gs pos="0">
                  <a:schemeClr val="accent2"/>
                </a:gs>
                <a:gs pos="100000">
                  <a:schemeClr val="accent1"/>
                </a:gs>
              </a:gsLst>
              <a:path path="shape">
                <a:fillToRect l="50000" t="50000" r="50000" b="50000"/>
              </a:path>
            </a:gradFill>
            <a:ln w="9525">
              <a:solidFill>
                <a:schemeClr val="tx1"/>
              </a:solidFill>
              <a:round/>
            </a:ln>
          </p:spPr>
          <p:txBody>
            <a:bodyPr wrap="none" anchor="ctr"/>
            <a:lstStyle/>
            <a:p>
              <a:endParaRPr lang="zh-CN" altLang="en-US"/>
            </a:p>
          </p:txBody>
        </p:sp>
        <p:sp>
          <p:nvSpPr>
            <p:cNvPr id="28685" name="Oval 6"/>
            <p:cNvSpPr>
              <a:spLocks noChangeArrowheads="1"/>
            </p:cNvSpPr>
            <p:nvPr/>
          </p:nvSpPr>
          <p:spPr bwMode="auto">
            <a:xfrm>
              <a:off x="1736" y="2116"/>
              <a:ext cx="439" cy="439"/>
            </a:xfrm>
            <a:prstGeom prst="ellipse">
              <a:avLst/>
            </a:prstGeom>
            <a:gradFill rotWithShape="1">
              <a:gsLst>
                <a:gs pos="0">
                  <a:schemeClr val="accent2"/>
                </a:gs>
                <a:gs pos="100000">
                  <a:schemeClr val="accent1"/>
                </a:gs>
              </a:gsLst>
              <a:path path="shape">
                <a:fillToRect l="50000" t="50000" r="50000" b="50000"/>
              </a:path>
            </a:gradFill>
            <a:ln w="9525">
              <a:solidFill>
                <a:schemeClr val="tx1"/>
              </a:solidFill>
              <a:round/>
            </a:ln>
          </p:spPr>
          <p:txBody>
            <a:bodyPr wrap="none" anchor="ctr"/>
            <a:lstStyle/>
            <a:p>
              <a:endParaRPr lang="zh-CN" altLang="en-US"/>
            </a:p>
          </p:txBody>
        </p:sp>
      </p:grpSp>
      <p:sp>
        <p:nvSpPr>
          <p:cNvPr id="29703" name="Freeform 7"/>
          <p:cNvSpPr/>
          <p:nvPr/>
        </p:nvSpPr>
        <p:spPr bwMode="auto">
          <a:xfrm rot="457610">
            <a:off x="1692275" y="2276475"/>
            <a:ext cx="382588" cy="1171575"/>
          </a:xfrm>
          <a:custGeom>
            <a:avLst/>
            <a:gdLst>
              <a:gd name="T0" fmla="*/ 2147483647 w 241"/>
              <a:gd name="T1" fmla="*/ 2147483647 h 666"/>
              <a:gd name="T2" fmla="*/ 2147483647 w 241"/>
              <a:gd name="T3" fmla="*/ 2147483647 h 666"/>
              <a:gd name="T4" fmla="*/ 2147483647 w 241"/>
              <a:gd name="T5" fmla="*/ 0 h 666"/>
              <a:gd name="T6" fmla="*/ 0 60000 65536"/>
              <a:gd name="T7" fmla="*/ 0 60000 65536"/>
              <a:gd name="T8" fmla="*/ 0 60000 65536"/>
              <a:gd name="T9" fmla="*/ 0 w 241"/>
              <a:gd name="T10" fmla="*/ 0 h 666"/>
              <a:gd name="T11" fmla="*/ 241 w 241"/>
              <a:gd name="T12" fmla="*/ 666 h 666"/>
            </a:gdLst>
            <a:ahLst/>
            <a:cxnLst>
              <a:cxn ang="T6">
                <a:pos x="T0" y="T1"/>
              </a:cxn>
              <a:cxn ang="T7">
                <a:pos x="T2" y="T3"/>
              </a:cxn>
              <a:cxn ang="T8">
                <a:pos x="T4" y="T5"/>
              </a:cxn>
            </a:cxnLst>
            <a:rect l="T9" t="T10" r="T11" b="T12"/>
            <a:pathLst>
              <a:path w="241" h="666">
                <a:moveTo>
                  <a:pt x="34" y="666"/>
                </a:moveTo>
                <a:cubicBezTo>
                  <a:pt x="17" y="532"/>
                  <a:pt x="0" y="399"/>
                  <a:pt x="34" y="288"/>
                </a:cubicBezTo>
                <a:cubicBezTo>
                  <a:pt x="68" y="177"/>
                  <a:pt x="207" y="48"/>
                  <a:pt x="241" y="0"/>
                </a:cubicBezTo>
              </a:path>
            </a:pathLst>
          </a:custGeom>
          <a:noFill/>
          <a:ln w="9525">
            <a:solidFill>
              <a:srgbClr val="FF0000"/>
            </a:solidFill>
            <a:round/>
            <a:headEnd type="none" w="med" len="med"/>
            <a:tailEnd type="triangle" w="med" len="lg"/>
          </a:ln>
        </p:spPr>
        <p:txBody>
          <a:bodyPr/>
          <a:lstStyle/>
          <a:p>
            <a:endParaRPr lang="zh-CN" altLang="en-US"/>
          </a:p>
        </p:txBody>
      </p:sp>
      <p:sp>
        <p:nvSpPr>
          <p:cNvPr id="29704" name="Freeform 8"/>
          <p:cNvSpPr/>
          <p:nvPr/>
        </p:nvSpPr>
        <p:spPr bwMode="auto">
          <a:xfrm rot="-8196022">
            <a:off x="2916238" y="3429000"/>
            <a:ext cx="336550" cy="658813"/>
          </a:xfrm>
          <a:custGeom>
            <a:avLst/>
            <a:gdLst>
              <a:gd name="T0" fmla="*/ 2147483647 w 241"/>
              <a:gd name="T1" fmla="*/ 2147483647 h 666"/>
              <a:gd name="T2" fmla="*/ 2147483647 w 241"/>
              <a:gd name="T3" fmla="*/ 2147483647 h 666"/>
              <a:gd name="T4" fmla="*/ 2147483647 w 241"/>
              <a:gd name="T5" fmla="*/ 0 h 666"/>
              <a:gd name="T6" fmla="*/ 0 60000 65536"/>
              <a:gd name="T7" fmla="*/ 0 60000 65536"/>
              <a:gd name="T8" fmla="*/ 0 60000 65536"/>
              <a:gd name="T9" fmla="*/ 0 w 241"/>
              <a:gd name="T10" fmla="*/ 0 h 666"/>
              <a:gd name="T11" fmla="*/ 241 w 241"/>
              <a:gd name="T12" fmla="*/ 666 h 666"/>
            </a:gdLst>
            <a:ahLst/>
            <a:cxnLst>
              <a:cxn ang="T6">
                <a:pos x="T0" y="T1"/>
              </a:cxn>
              <a:cxn ang="T7">
                <a:pos x="T2" y="T3"/>
              </a:cxn>
              <a:cxn ang="T8">
                <a:pos x="T4" y="T5"/>
              </a:cxn>
            </a:cxnLst>
            <a:rect l="T9" t="T10" r="T11" b="T12"/>
            <a:pathLst>
              <a:path w="241" h="666">
                <a:moveTo>
                  <a:pt x="34" y="666"/>
                </a:moveTo>
                <a:cubicBezTo>
                  <a:pt x="17" y="532"/>
                  <a:pt x="0" y="399"/>
                  <a:pt x="34" y="288"/>
                </a:cubicBezTo>
                <a:cubicBezTo>
                  <a:pt x="68" y="177"/>
                  <a:pt x="207" y="48"/>
                  <a:pt x="241" y="0"/>
                </a:cubicBezTo>
              </a:path>
            </a:pathLst>
          </a:custGeom>
          <a:noFill/>
          <a:ln w="9525">
            <a:solidFill>
              <a:srgbClr val="FF0000"/>
            </a:solidFill>
            <a:round/>
            <a:headEnd type="none" w="med" len="med"/>
            <a:tailEnd type="triangle" w="med" len="lg"/>
          </a:ln>
        </p:spPr>
        <p:txBody>
          <a:bodyPr/>
          <a:lstStyle/>
          <a:p>
            <a:endParaRPr lang="zh-CN" altLang="en-US"/>
          </a:p>
        </p:txBody>
      </p:sp>
      <p:grpSp>
        <p:nvGrpSpPr>
          <p:cNvPr id="29705" name="Group 9"/>
          <p:cNvGrpSpPr/>
          <p:nvPr/>
        </p:nvGrpSpPr>
        <p:grpSpPr bwMode="auto">
          <a:xfrm>
            <a:off x="1331913" y="4076700"/>
            <a:ext cx="1092200" cy="1152525"/>
            <a:chOff x="860" y="2592"/>
            <a:chExt cx="688" cy="726"/>
          </a:xfrm>
        </p:grpSpPr>
        <p:sp>
          <p:nvSpPr>
            <p:cNvPr id="28682" name="Line 10"/>
            <p:cNvSpPr>
              <a:spLocks noChangeShapeType="1"/>
            </p:cNvSpPr>
            <p:nvPr/>
          </p:nvSpPr>
          <p:spPr bwMode="auto">
            <a:xfrm flipH="1">
              <a:off x="1026" y="2592"/>
              <a:ext cx="522" cy="378"/>
            </a:xfrm>
            <a:prstGeom prst="line">
              <a:avLst/>
            </a:prstGeom>
            <a:noFill/>
            <a:ln w="38100">
              <a:solidFill>
                <a:srgbClr val="FF6600"/>
              </a:solidFill>
              <a:prstDash val="sysDot"/>
              <a:round/>
            </a:ln>
          </p:spPr>
          <p:txBody>
            <a:bodyPr/>
            <a:lstStyle/>
            <a:p>
              <a:endParaRPr lang="zh-CN" altLang="en-US"/>
            </a:p>
          </p:txBody>
        </p:sp>
        <p:sp>
          <p:nvSpPr>
            <p:cNvPr id="29707" name="Text Box 11"/>
            <p:cNvSpPr txBox="1">
              <a:spLocks noChangeArrowheads="1"/>
            </p:cNvSpPr>
            <p:nvPr/>
          </p:nvSpPr>
          <p:spPr bwMode="auto">
            <a:xfrm>
              <a:off x="860" y="2914"/>
              <a:ext cx="405" cy="404"/>
            </a:xfrm>
            <a:prstGeom prst="rect">
              <a:avLst/>
            </a:prstGeom>
            <a:noFill/>
            <a:ln>
              <a:noFill/>
            </a:ln>
            <a:effectLst/>
          </p:spPr>
          <p:txBody>
            <a:bodyPr wrap="none">
              <a:spAutoFit/>
            </a:bodyPr>
            <a:lstStyle/>
            <a:p>
              <a:pPr eaLnBrk="0" hangingPunct="0">
                <a:defRPr/>
              </a:pPr>
              <a:r>
                <a:rPr lang="zh-CN" altLang="en-US" sz="3600">
                  <a:solidFill>
                    <a:srgbClr val="660066"/>
                  </a:solidFill>
                  <a:effectLst>
                    <a:outerShdw blurRad="38100" dist="38100" dir="2700000" algn="tl">
                      <a:srgbClr val="DDDDDD"/>
                    </a:outerShdw>
                  </a:effectLst>
                  <a:latin typeface="Times New Roman" panose="02020603050405020304" pitchFamily="18" charset="0"/>
                  <a:ea typeface="隶书" panose="02010509060101010101" charset="-122"/>
                  <a:cs typeface="隶书" panose="02010509060101010101" charset="-122"/>
                </a:rPr>
                <a:t>轮</a:t>
              </a:r>
              <a:endParaRPr lang="zh-CN" altLang="en-US" sz="3600">
                <a:solidFill>
                  <a:srgbClr val="660066"/>
                </a:solidFill>
                <a:effectLst>
                  <a:outerShdw blurRad="38100" dist="38100" dir="2700000" algn="tl">
                    <a:srgbClr val="DDDDDD"/>
                  </a:outerShdw>
                </a:effectLst>
                <a:latin typeface="Times New Roman" panose="02020603050405020304" pitchFamily="18" charset="0"/>
                <a:ea typeface="隶书" panose="02010509060101010101" charset="-122"/>
                <a:cs typeface="隶书" panose="02010509060101010101" charset="-122"/>
              </a:endParaRPr>
            </a:p>
          </p:txBody>
        </p:sp>
      </p:grpSp>
      <p:grpSp>
        <p:nvGrpSpPr>
          <p:cNvPr id="29708" name="Group 12"/>
          <p:cNvGrpSpPr/>
          <p:nvPr/>
        </p:nvGrpSpPr>
        <p:grpSpPr bwMode="auto">
          <a:xfrm>
            <a:off x="2843213" y="2565400"/>
            <a:ext cx="1693862" cy="703263"/>
            <a:chOff x="1980" y="1897"/>
            <a:chExt cx="1067" cy="443"/>
          </a:xfrm>
        </p:grpSpPr>
        <p:sp>
          <p:nvSpPr>
            <p:cNvPr id="28680" name="Line 13"/>
            <p:cNvSpPr>
              <a:spLocks noChangeShapeType="1"/>
            </p:cNvSpPr>
            <p:nvPr/>
          </p:nvSpPr>
          <p:spPr bwMode="auto">
            <a:xfrm>
              <a:off x="1980" y="2340"/>
              <a:ext cx="828" cy="0"/>
            </a:xfrm>
            <a:prstGeom prst="line">
              <a:avLst/>
            </a:prstGeom>
            <a:noFill/>
            <a:ln w="38100">
              <a:solidFill>
                <a:srgbClr val="FF6600"/>
              </a:solidFill>
              <a:prstDash val="sysDot"/>
              <a:round/>
            </a:ln>
          </p:spPr>
          <p:txBody>
            <a:bodyPr/>
            <a:lstStyle/>
            <a:p>
              <a:endParaRPr lang="zh-CN" altLang="en-US"/>
            </a:p>
          </p:txBody>
        </p:sp>
        <p:sp>
          <p:nvSpPr>
            <p:cNvPr id="29710" name="Text Box 14"/>
            <p:cNvSpPr txBox="1">
              <a:spLocks noChangeArrowheads="1"/>
            </p:cNvSpPr>
            <p:nvPr/>
          </p:nvSpPr>
          <p:spPr bwMode="auto">
            <a:xfrm>
              <a:off x="2642" y="1897"/>
              <a:ext cx="405" cy="404"/>
            </a:xfrm>
            <a:prstGeom prst="rect">
              <a:avLst/>
            </a:prstGeom>
            <a:noFill/>
            <a:ln>
              <a:noFill/>
            </a:ln>
            <a:effectLst/>
          </p:spPr>
          <p:txBody>
            <a:bodyPr wrap="none">
              <a:spAutoFit/>
            </a:bodyPr>
            <a:lstStyle/>
            <a:p>
              <a:pPr eaLnBrk="0" hangingPunct="0">
                <a:defRPr/>
              </a:pPr>
              <a:r>
                <a:rPr lang="zh-CN" altLang="en-US" sz="3600">
                  <a:solidFill>
                    <a:srgbClr val="660066"/>
                  </a:solidFill>
                  <a:effectLst>
                    <a:outerShdw blurRad="38100" dist="38100" dir="2700000" algn="tl">
                      <a:srgbClr val="DDDDDD"/>
                    </a:outerShdw>
                  </a:effectLst>
                  <a:latin typeface="Times New Roman" panose="02020603050405020304" pitchFamily="18" charset="0"/>
                  <a:ea typeface="隶书" panose="02010509060101010101" charset="-122"/>
                  <a:cs typeface="隶书" panose="02010509060101010101" charset="-122"/>
                </a:rPr>
                <a:t>轴</a:t>
              </a:r>
              <a:endParaRPr lang="zh-CN" altLang="en-US" sz="3600">
                <a:solidFill>
                  <a:srgbClr val="660066"/>
                </a:solidFill>
                <a:effectLst>
                  <a:outerShdw blurRad="38100" dist="38100" dir="2700000" algn="tl">
                    <a:srgbClr val="DDDDDD"/>
                  </a:outerShdw>
                </a:effectLst>
                <a:latin typeface="Times New Roman" panose="02020603050405020304" pitchFamily="18" charset="0"/>
                <a:ea typeface="隶书" panose="02010509060101010101" charset="-122"/>
                <a:cs typeface="隶书" panose="02010509060101010101"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ppt_w</p:attrName>
                                        </p:attrNameLst>
                                      </p:cBhvr>
                                      <p:tavLst>
                                        <p:tav tm="0">
                                          <p:val>
                                            <p:fltVal val="0"/>
                                          </p:val>
                                        </p:tav>
                                        <p:tav tm="100000">
                                          <p:val>
                                            <p:strVal val="#ppt_w"/>
                                          </p:val>
                                        </p:tav>
                                      </p:tavLst>
                                    </p:anim>
                                    <p:anim calcmode="lin" valueType="num">
                                      <p:cBhvr>
                                        <p:cTn id="8" dur="500" fill="hold"/>
                                        <p:tgtEl>
                                          <p:spTgt spid="2970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8" presetClass="emph" presetSubtype="0" repeatCount="indefinite" fill="hold" nodeType="afterEffect">
                                  <p:stCondLst>
                                    <p:cond delay="7000"/>
                                  </p:stCondLst>
                                  <p:childTnLst>
                                    <p:animRot by="21600000">
                                      <p:cBhvr>
                                        <p:cTn id="11" dur="2000" fill="hold"/>
                                        <p:tgtEl>
                                          <p:spTgt spid="29700"/>
                                        </p:tgtEl>
                                        <p:attrNameLst>
                                          <p:attrName>r</p:attrName>
                                        </p:attrNameLst>
                                      </p:cBhvr>
                                    </p:animRot>
                                  </p:childTnLst>
                                </p:cTn>
                              </p:par>
                              <p:par>
                                <p:cTn id="12" presetID="10" presetClass="entr" presetSubtype="0" fill="hold" grpId="0" nodeType="withEffect">
                                  <p:stCondLst>
                                    <p:cond delay="7000"/>
                                  </p:stCondLst>
                                  <p:childTnLst>
                                    <p:set>
                                      <p:cBhvr>
                                        <p:cTn id="13" dur="1" fill="hold">
                                          <p:stCondLst>
                                            <p:cond delay="0"/>
                                          </p:stCondLst>
                                        </p:cTn>
                                        <p:tgtEl>
                                          <p:spTgt spid="29703"/>
                                        </p:tgtEl>
                                        <p:attrNameLst>
                                          <p:attrName>style.visibility</p:attrName>
                                        </p:attrNameLst>
                                      </p:cBhvr>
                                      <p:to>
                                        <p:strVal val="visible"/>
                                      </p:to>
                                    </p:set>
                                    <p:animEffect transition="in" filter="fade">
                                      <p:cBhvr>
                                        <p:cTn id="14" dur="2000"/>
                                        <p:tgtEl>
                                          <p:spTgt spid="29703"/>
                                        </p:tgtEl>
                                      </p:cBhvr>
                                    </p:animEffect>
                                  </p:childTnLst>
                                </p:cTn>
                              </p:par>
                              <p:par>
                                <p:cTn id="15" presetID="35" presetClass="emph" presetSubtype="0" repeatCount="indefinite" fill="hold" grpId="1" nodeType="withEffect">
                                  <p:stCondLst>
                                    <p:cond delay="7000"/>
                                  </p:stCondLst>
                                  <p:childTnLst>
                                    <p:anim calcmode="discrete" valueType="str">
                                      <p:cBhvr>
                                        <p:cTn id="16" dur="1000" fill="hold"/>
                                        <p:tgtEl>
                                          <p:spTgt spid="29703"/>
                                        </p:tgtEl>
                                        <p:attrNameLst>
                                          <p:attrName>style.visibility</p:attrName>
                                        </p:attrNameLst>
                                      </p:cBhvr>
                                      <p:tavLst>
                                        <p:tav tm="0">
                                          <p:val>
                                            <p:strVal val="hidden"/>
                                          </p:val>
                                        </p:tav>
                                        <p:tav tm="50000">
                                          <p:val>
                                            <p:strVal val="visible"/>
                                          </p:val>
                                        </p:tav>
                                      </p:tavLst>
                                    </p:anim>
                                  </p:childTnLst>
                                </p:cTn>
                              </p:par>
                              <p:par>
                                <p:cTn id="17" presetID="10" presetClass="entr" presetSubtype="0" fill="hold" grpId="0" nodeType="withEffect">
                                  <p:stCondLst>
                                    <p:cond delay="7000"/>
                                  </p:stCondLst>
                                  <p:childTnLst>
                                    <p:set>
                                      <p:cBhvr>
                                        <p:cTn id="18" dur="1" fill="hold">
                                          <p:stCondLst>
                                            <p:cond delay="0"/>
                                          </p:stCondLst>
                                        </p:cTn>
                                        <p:tgtEl>
                                          <p:spTgt spid="29704"/>
                                        </p:tgtEl>
                                        <p:attrNameLst>
                                          <p:attrName>style.visibility</p:attrName>
                                        </p:attrNameLst>
                                      </p:cBhvr>
                                      <p:to>
                                        <p:strVal val="visible"/>
                                      </p:to>
                                    </p:set>
                                    <p:animEffect transition="in" filter="fade">
                                      <p:cBhvr>
                                        <p:cTn id="19" dur="2000"/>
                                        <p:tgtEl>
                                          <p:spTgt spid="29704"/>
                                        </p:tgtEl>
                                      </p:cBhvr>
                                    </p:animEffect>
                                  </p:childTnLst>
                                </p:cTn>
                              </p:par>
                              <p:par>
                                <p:cTn id="20" presetID="35" presetClass="emph" presetSubtype="0" repeatCount="indefinite" fill="hold" grpId="1" nodeType="withEffect">
                                  <p:stCondLst>
                                    <p:cond delay="7000"/>
                                  </p:stCondLst>
                                  <p:childTnLst>
                                    <p:anim calcmode="discrete" valueType="str">
                                      <p:cBhvr>
                                        <p:cTn id="21" dur="1000" fill="hold"/>
                                        <p:tgtEl>
                                          <p:spTgt spid="29704"/>
                                        </p:tgtEl>
                                        <p:attrNameLst>
                                          <p:attrName>style.visibility</p:attrName>
                                        </p:attrNameLst>
                                      </p:cBhvr>
                                      <p:tavLst>
                                        <p:tav tm="0">
                                          <p:val>
                                            <p:strVal val="hidden"/>
                                          </p:val>
                                        </p:tav>
                                        <p:tav tm="50000">
                                          <p:val>
                                            <p:strVal val="visible"/>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9699"/>
                                        </p:tgtEl>
                                        <p:attrNameLst>
                                          <p:attrName>style.visibility</p:attrName>
                                        </p:attrNameLst>
                                      </p:cBhvr>
                                      <p:to>
                                        <p:strVal val="visible"/>
                                      </p:to>
                                    </p:set>
                                    <p:animEffect transition="in" filter="blinds(horizontal)">
                                      <p:cBhvr>
                                        <p:cTn id="26" dur="500"/>
                                        <p:tgtEl>
                                          <p:spTgt spid="29699"/>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29708"/>
                                        </p:tgtEl>
                                        <p:attrNameLst>
                                          <p:attrName>style.visibility</p:attrName>
                                        </p:attrNameLst>
                                      </p:cBhvr>
                                      <p:to>
                                        <p:strVal val="visible"/>
                                      </p:to>
                                    </p:set>
                                    <p:animEffect transition="in" filter="box(in)">
                                      <p:cBhvr>
                                        <p:cTn id="31" dur="500"/>
                                        <p:tgtEl>
                                          <p:spTgt spid="29708"/>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29705"/>
                                        </p:tgtEl>
                                        <p:attrNameLst>
                                          <p:attrName>style.visibility</p:attrName>
                                        </p:attrNameLst>
                                      </p:cBhvr>
                                      <p:to>
                                        <p:strVal val="visible"/>
                                      </p:to>
                                    </p:set>
                                    <p:anim calcmode="lin" valueType="num">
                                      <p:cBhvr>
                                        <p:cTn id="36" dur="500" fill="hold"/>
                                        <p:tgtEl>
                                          <p:spTgt spid="29705"/>
                                        </p:tgtEl>
                                        <p:attrNameLst>
                                          <p:attrName>ppt_w</p:attrName>
                                        </p:attrNameLst>
                                      </p:cBhvr>
                                      <p:tavLst>
                                        <p:tav tm="0">
                                          <p:val>
                                            <p:fltVal val="0"/>
                                          </p:val>
                                        </p:tav>
                                        <p:tav tm="100000">
                                          <p:val>
                                            <p:strVal val="#ppt_w"/>
                                          </p:val>
                                        </p:tav>
                                      </p:tavLst>
                                    </p:anim>
                                    <p:anim calcmode="lin" valueType="num">
                                      <p:cBhvr>
                                        <p:cTn id="37" dur="500" fill="hold"/>
                                        <p:tgtEl>
                                          <p:spTgt spid="2970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3" grpId="0" animBg="1"/>
      <p:bldP spid="29703" grpId="1" animBg="1"/>
      <p:bldP spid="29704" grpId="0" animBg="1"/>
      <p:bldP spid="29704"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descr="17-1"/>
          <p:cNvPicPr>
            <a:picLocks noChangeAspect="1" noChangeArrowheads="1"/>
          </p:cNvPicPr>
          <p:nvPr/>
        </p:nvPicPr>
        <p:blipFill>
          <a:blip r:embed="rId1"/>
          <a:srcRect/>
          <a:stretch>
            <a:fillRect/>
          </a:stretch>
        </p:blipFill>
        <p:spPr bwMode="auto">
          <a:xfrm>
            <a:off x="-103188" y="1389063"/>
            <a:ext cx="4964113" cy="5375275"/>
          </a:xfrm>
          <a:prstGeom prst="rect">
            <a:avLst/>
          </a:prstGeom>
          <a:noFill/>
          <a:ln w="9525">
            <a:noFill/>
            <a:miter lim="800000"/>
            <a:headEnd/>
            <a:tailEnd/>
          </a:ln>
        </p:spPr>
      </p:pic>
      <p:sp>
        <p:nvSpPr>
          <p:cNvPr id="76802" name="Text Box 3"/>
          <p:cNvSpPr txBox="1">
            <a:spLocks noChangeArrowheads="1"/>
          </p:cNvSpPr>
          <p:nvPr/>
        </p:nvSpPr>
        <p:spPr bwMode="auto">
          <a:xfrm>
            <a:off x="4860925" y="1917700"/>
            <a:ext cx="4283075" cy="3505200"/>
          </a:xfrm>
          <a:prstGeom prst="rect">
            <a:avLst/>
          </a:prstGeom>
          <a:noFill/>
          <a:ln w="9525">
            <a:noFill/>
            <a:miter lim="800000"/>
          </a:ln>
        </p:spPr>
        <p:txBody>
          <a:bodyPr>
            <a:spAutoFit/>
          </a:bodyPr>
          <a:lstStyle/>
          <a:p>
            <a:r>
              <a:rPr lang="zh-CN" altLang="en-US" sz="2800" b="1">
                <a:latin typeface="宋体" panose="02010600030101010101" pitchFamily="2" charset="-122"/>
              </a:rPr>
              <a:t>2005年11月初，中国铁道部与德国西门子公司在德国签下了63.5亿人民币购买60列高速列车的协议。 2008年，这批列车首先运行于北京-天津线路。该列车时速300公里，行驶非常平稳，车门自动感应。　</a:t>
            </a:r>
            <a:endParaRPr lang="zh-CN" altLang="en-US" sz="2800" b="1">
              <a:latin typeface="宋体" panose="02010600030101010101" pitchFamily="2" charset="-122"/>
            </a:endParaRPr>
          </a:p>
        </p:txBody>
      </p:sp>
      <p:sp>
        <p:nvSpPr>
          <p:cNvPr id="76803" name="Text Box 4"/>
          <p:cNvSpPr txBox="1">
            <a:spLocks noChangeArrowheads="1"/>
          </p:cNvSpPr>
          <p:nvPr/>
        </p:nvSpPr>
        <p:spPr bwMode="auto">
          <a:xfrm>
            <a:off x="3048000" y="319088"/>
            <a:ext cx="2214563" cy="701675"/>
          </a:xfrm>
          <a:prstGeom prst="rect">
            <a:avLst/>
          </a:prstGeom>
          <a:noFill/>
          <a:ln w="9525">
            <a:noFill/>
            <a:miter lim="800000"/>
          </a:ln>
        </p:spPr>
        <p:txBody>
          <a:bodyPr wrap="none">
            <a:spAutoFit/>
          </a:bodyPr>
          <a:lstStyle/>
          <a:p>
            <a:r>
              <a:rPr lang="zh-CN" altLang="en-US" sz="4000" b="1">
                <a:solidFill>
                  <a:srgbClr val="FF0000"/>
                </a:solidFill>
              </a:rPr>
              <a:t>现代火车</a:t>
            </a:r>
            <a:endParaRPr lang="zh-CN" altLang="en-US" sz="4000" b="1">
              <a:solidFill>
                <a:srgbClr val="FF0000"/>
              </a:solidFill>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a:xfrm>
            <a:off x="458788" y="333375"/>
            <a:ext cx="8229600" cy="1141413"/>
          </a:xfrm>
        </p:spPr>
        <p:txBody>
          <a:bodyPr/>
          <a:lstStyle/>
          <a:p>
            <a:pPr algn="ctr" eaLnBrk="1" hangingPunct="1"/>
            <a:r>
              <a:rPr lang="zh-CN" altLang="en-US" sz="3600" smtClean="0">
                <a:solidFill>
                  <a:srgbClr val="FF0000"/>
                </a:solidFill>
              </a:rPr>
              <a:t>现代火车</a:t>
            </a:r>
            <a:endParaRPr lang="zh-CN" altLang="en-US" sz="3600" smtClean="0">
              <a:solidFill>
                <a:srgbClr val="FF0000"/>
              </a:solidFill>
            </a:endParaRPr>
          </a:p>
        </p:txBody>
      </p:sp>
      <p:pic>
        <p:nvPicPr>
          <p:cNvPr id="77826" name="Picture 3" descr="W020100716616190555177"/>
          <p:cNvPicPr>
            <a:picLocks noChangeAspect="1" noChangeArrowheads="1"/>
          </p:cNvPicPr>
          <p:nvPr/>
        </p:nvPicPr>
        <p:blipFill>
          <a:blip r:embed="rId1"/>
          <a:srcRect/>
          <a:stretch>
            <a:fillRect/>
          </a:stretch>
        </p:blipFill>
        <p:spPr bwMode="auto">
          <a:xfrm>
            <a:off x="38100" y="1701800"/>
            <a:ext cx="4535488" cy="5105400"/>
          </a:xfrm>
          <a:prstGeom prst="rect">
            <a:avLst/>
          </a:prstGeom>
          <a:noFill/>
          <a:ln w="9525">
            <a:noFill/>
            <a:miter lim="800000"/>
            <a:headEnd/>
            <a:tailEnd/>
          </a:ln>
        </p:spPr>
      </p:pic>
      <p:sp>
        <p:nvSpPr>
          <p:cNvPr id="77827" name="Text Box 4"/>
          <p:cNvSpPr txBox="1">
            <a:spLocks noChangeArrowheads="1"/>
          </p:cNvSpPr>
          <p:nvPr/>
        </p:nvSpPr>
        <p:spPr bwMode="auto">
          <a:xfrm>
            <a:off x="4573588" y="2133600"/>
            <a:ext cx="4321175" cy="4114800"/>
          </a:xfrm>
          <a:prstGeom prst="rect">
            <a:avLst/>
          </a:prstGeom>
          <a:noFill/>
          <a:ln w="9525">
            <a:noFill/>
            <a:miter lim="800000"/>
          </a:ln>
        </p:spPr>
        <p:txBody>
          <a:bodyPr>
            <a:spAutoFit/>
          </a:bodyPr>
          <a:lstStyle/>
          <a:p>
            <a:r>
              <a:rPr lang="zh-CN" altLang="en-US" sz="2400" b="1"/>
              <a:t>英国政府计划在未来十年内在全国推广时速可达362公里的列车。</a:t>
            </a:r>
            <a:endParaRPr lang="zh-CN" altLang="en-US" sz="2400" b="1"/>
          </a:p>
          <a:p>
            <a:r>
              <a:rPr lang="zh-CN" altLang="en-US" sz="2400" b="1"/>
              <a:t>这款名叫“水星”的铁路交通工具不仅速度快、外型靓丽，而且可以给乘客带来更高品质的享受。它配备了多节视野开阔的车厢，车厢内有两层高的观景台。还设计了可举行家庭聚会和商业会议的玻璃舱包间及供儿童玩耍的游乐区。</a:t>
            </a:r>
            <a:endParaRPr lang="zh-CN" altLang="en-US" sz="2400" b="1"/>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2"/>
          <p:cNvSpPr txBox="1">
            <a:spLocks noChangeArrowheads="1"/>
          </p:cNvSpPr>
          <p:nvPr/>
        </p:nvSpPr>
        <p:spPr bwMode="auto">
          <a:xfrm>
            <a:off x="1881188" y="582613"/>
            <a:ext cx="5461000" cy="700087"/>
          </a:xfrm>
          <a:prstGeom prst="rect">
            <a:avLst/>
          </a:prstGeom>
          <a:noFill/>
          <a:ln w="9525">
            <a:noFill/>
            <a:miter lim="800000"/>
          </a:ln>
        </p:spPr>
        <p:txBody>
          <a:bodyPr wrap="none">
            <a:spAutoFit/>
          </a:bodyPr>
          <a:lstStyle/>
          <a:p>
            <a:r>
              <a:rPr lang="zh-CN" altLang="en-US" sz="4000" b="1">
                <a:solidFill>
                  <a:srgbClr val="FF0000"/>
                </a:solidFill>
              </a:rPr>
              <a:t>现代飞机——空客A380</a:t>
            </a:r>
            <a:endParaRPr lang="zh-CN" altLang="en-US" sz="4000" b="1">
              <a:solidFill>
                <a:srgbClr val="FF0000"/>
              </a:solidFill>
            </a:endParaRPr>
          </a:p>
        </p:txBody>
      </p:sp>
      <p:pic>
        <p:nvPicPr>
          <p:cNvPr id="78850" name="Picture 3" descr="aa18972bd40735facd5fccdb9e510fb30f240820"/>
          <p:cNvPicPr>
            <a:picLocks noChangeAspect="1" noChangeArrowheads="1"/>
          </p:cNvPicPr>
          <p:nvPr/>
        </p:nvPicPr>
        <p:blipFill>
          <a:blip r:embed="rId1"/>
          <a:srcRect/>
          <a:stretch>
            <a:fillRect/>
          </a:stretch>
        </p:blipFill>
        <p:spPr bwMode="auto">
          <a:xfrm>
            <a:off x="0" y="1773238"/>
            <a:ext cx="4611688" cy="5110162"/>
          </a:xfrm>
          <a:prstGeom prst="rect">
            <a:avLst/>
          </a:prstGeom>
          <a:noFill/>
          <a:ln w="9525">
            <a:noFill/>
            <a:miter lim="800000"/>
            <a:headEnd/>
            <a:tailEnd/>
          </a:ln>
        </p:spPr>
      </p:pic>
      <p:sp>
        <p:nvSpPr>
          <p:cNvPr id="78851" name="Text Box 4"/>
          <p:cNvSpPr txBox="1">
            <a:spLocks noChangeArrowheads="1"/>
          </p:cNvSpPr>
          <p:nvPr/>
        </p:nvSpPr>
        <p:spPr bwMode="auto">
          <a:xfrm>
            <a:off x="4611688" y="2133600"/>
            <a:ext cx="4497387" cy="3382963"/>
          </a:xfrm>
          <a:prstGeom prst="rect">
            <a:avLst/>
          </a:prstGeom>
          <a:noFill/>
          <a:ln w="9525">
            <a:noFill/>
            <a:miter lim="800000"/>
          </a:ln>
        </p:spPr>
        <p:txBody>
          <a:bodyPr>
            <a:spAutoFit/>
          </a:bodyPr>
          <a:lstStyle/>
          <a:p>
            <a:r>
              <a:rPr lang="zh-CN" altLang="en-US" sz="2400" b="1">
                <a:solidFill>
                  <a:schemeClr val="tx2"/>
                </a:solidFill>
                <a:latin typeface="宋体" panose="02010600030101010101" pitchFamily="2" charset="-122"/>
              </a:rPr>
              <a:t>空客A380是欧洲空中客车工业公司研制生产的世界最大的客机。它在2005年4月进行了首航，在2007年10月进行了第一次商业飞行。A380在投入服务后，结束了波音747在市场上30年的垄断地位，成为载客量最大的民用客机。2012年3月，南航第三架A380正式投入运营北京-香港航线。</a:t>
            </a:r>
            <a:endParaRPr lang="zh-CN" altLang="en-US" sz="2400" b="1">
              <a:solidFill>
                <a:schemeClr val="tx2"/>
              </a:solidFill>
              <a:latin typeface="宋体" panose="02010600030101010101" pitchFamily="2"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body" idx="1"/>
          </p:nvPr>
        </p:nvSpPr>
        <p:spPr/>
        <p:txBody>
          <a:bodyPr/>
          <a:lstStyle/>
          <a:p>
            <a:pPr eaLnBrk="1" hangingPunct="1"/>
            <a:endParaRPr lang="zh-CN" altLang="en-US" smtClean="0"/>
          </a:p>
        </p:txBody>
      </p:sp>
      <p:pic>
        <p:nvPicPr>
          <p:cNvPr id="79874" name="Picture 3" descr="8718367adab44aed7deb3c86b31c8701a08b87d6277fc317"/>
          <p:cNvPicPr>
            <a:picLocks noChangeAspect="1" noChangeArrowheads="1"/>
          </p:cNvPicPr>
          <p:nvPr/>
        </p:nvPicPr>
        <p:blipFill>
          <a:blip r:embed="rId1"/>
          <a:srcRect/>
          <a:stretch>
            <a:fillRect/>
          </a:stretch>
        </p:blipFill>
        <p:spPr bwMode="auto">
          <a:xfrm>
            <a:off x="179388" y="1600200"/>
            <a:ext cx="8229600" cy="5180013"/>
          </a:xfrm>
          <a:prstGeom prst="rect">
            <a:avLst/>
          </a:prstGeom>
          <a:noFill/>
          <a:ln w="9525">
            <a:noFill/>
            <a:miter lim="800000"/>
            <a:headEnd/>
            <a:tailEnd/>
          </a:ln>
        </p:spPr>
      </p:pic>
      <p:sp>
        <p:nvSpPr>
          <p:cNvPr id="79875" name="Text Box 4"/>
          <p:cNvSpPr txBox="1">
            <a:spLocks noChangeArrowheads="1"/>
          </p:cNvSpPr>
          <p:nvPr/>
        </p:nvSpPr>
        <p:spPr bwMode="auto">
          <a:xfrm>
            <a:off x="2282825" y="465138"/>
            <a:ext cx="4019550" cy="639762"/>
          </a:xfrm>
          <a:prstGeom prst="rect">
            <a:avLst/>
          </a:prstGeom>
          <a:noFill/>
          <a:ln w="9525">
            <a:noFill/>
            <a:miter lim="800000"/>
          </a:ln>
        </p:spPr>
        <p:txBody>
          <a:bodyPr wrap="none">
            <a:spAutoFit/>
          </a:bodyPr>
          <a:lstStyle/>
          <a:p>
            <a:r>
              <a:rPr lang="zh-CN" altLang="en-US" sz="3600" b="1">
                <a:solidFill>
                  <a:srgbClr val="FF0000"/>
                </a:solidFill>
              </a:rPr>
              <a:t>空客A380机舱内部</a:t>
            </a:r>
            <a:endParaRPr lang="zh-CN" altLang="en-US" sz="3600" b="1">
              <a:solidFill>
                <a:srgbClr val="FF0000"/>
              </a:solidFill>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a:xfrm>
            <a:off x="2628900" y="139700"/>
            <a:ext cx="8229600" cy="1141413"/>
          </a:xfrm>
        </p:spPr>
        <p:txBody>
          <a:bodyPr/>
          <a:lstStyle/>
          <a:p>
            <a:pPr eaLnBrk="1" hangingPunct="1"/>
            <a:r>
              <a:rPr lang="zh-CN" altLang="en-US" sz="2800" smtClean="0">
                <a:solidFill>
                  <a:srgbClr val="FF0000"/>
                </a:solidFill>
              </a:rPr>
              <a:t>日本未来世界“水上巴士”</a:t>
            </a:r>
            <a:endParaRPr lang="zh-CN" altLang="en-US" sz="2800" smtClean="0">
              <a:solidFill>
                <a:srgbClr val="FF0000"/>
              </a:solidFill>
            </a:endParaRPr>
          </a:p>
        </p:txBody>
      </p:sp>
      <p:pic>
        <p:nvPicPr>
          <p:cNvPr id="80898" name="Picture 3" descr="xc472013b999878e1556d1b275d0b508c_jpg_pagespeed_ic_cJxH5XfkZX"/>
          <p:cNvPicPr>
            <a:picLocks noChangeAspect="1" noChangeArrowheads="1"/>
          </p:cNvPicPr>
          <p:nvPr/>
        </p:nvPicPr>
        <p:blipFill>
          <a:blip r:embed="rId1"/>
          <a:srcRect/>
          <a:stretch>
            <a:fillRect/>
          </a:stretch>
        </p:blipFill>
        <p:spPr bwMode="auto">
          <a:xfrm>
            <a:off x="36513" y="1701800"/>
            <a:ext cx="4895850" cy="5200650"/>
          </a:xfrm>
          <a:prstGeom prst="rect">
            <a:avLst/>
          </a:prstGeom>
          <a:noFill/>
          <a:ln w="9525">
            <a:noFill/>
            <a:miter lim="800000"/>
            <a:headEnd/>
            <a:tailEnd/>
          </a:ln>
        </p:spPr>
      </p:pic>
      <p:sp>
        <p:nvSpPr>
          <p:cNvPr id="80899" name="Text Box 4"/>
          <p:cNvSpPr txBox="1">
            <a:spLocks noChangeArrowheads="1"/>
          </p:cNvSpPr>
          <p:nvPr/>
        </p:nvSpPr>
        <p:spPr bwMode="auto">
          <a:xfrm>
            <a:off x="4932363" y="1917700"/>
            <a:ext cx="4125912" cy="4481513"/>
          </a:xfrm>
          <a:prstGeom prst="rect">
            <a:avLst/>
          </a:prstGeom>
          <a:noFill/>
          <a:ln w="9525">
            <a:noFill/>
            <a:miter lim="800000"/>
          </a:ln>
        </p:spPr>
        <p:txBody>
          <a:bodyPr>
            <a:spAutoFit/>
          </a:bodyPr>
          <a:lstStyle/>
          <a:p>
            <a:r>
              <a:rPr lang="zh-CN" altLang="en-US" sz="2400" b="1">
                <a:solidFill>
                  <a:schemeClr val="tx2"/>
                </a:solidFill>
              </a:rPr>
              <a:t>2012年1月，在日本Sumidada河，由日本松元零士设计的水上巴士在水中正式航行。鲜亮的金属线条以及绿色的玻璃罩外表，使得这艘水上巴士看起来非常像很多科幻大片里面的未来太空飞船。 这艘巴士总吨位114吨，全长30.5米，全宽8米，可搭载旅客171名。这或许是未来人们乘坐交通工具的又一选择。</a:t>
            </a:r>
            <a:endParaRPr lang="zh-CN" altLang="en-US" sz="2400" b="1">
              <a:solidFill>
                <a:schemeClr val="tx2"/>
              </a:solidFill>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2" descr="2006101701"/>
          <p:cNvPicPr>
            <a:picLocks noChangeAspect="1" noChangeArrowheads="1"/>
          </p:cNvPicPr>
          <p:nvPr/>
        </p:nvPicPr>
        <p:blipFill>
          <a:blip r:embed="rId1"/>
          <a:srcRect/>
          <a:stretch>
            <a:fillRect/>
          </a:stretch>
        </p:blipFill>
        <p:spPr bwMode="auto">
          <a:xfrm>
            <a:off x="36513" y="1917700"/>
            <a:ext cx="5113337" cy="4929188"/>
          </a:xfrm>
          <a:prstGeom prst="rect">
            <a:avLst/>
          </a:prstGeom>
          <a:noFill/>
          <a:ln w="9525">
            <a:noFill/>
            <a:miter lim="800000"/>
            <a:headEnd/>
            <a:tailEnd/>
          </a:ln>
        </p:spPr>
      </p:pic>
      <p:sp>
        <p:nvSpPr>
          <p:cNvPr id="81922" name="Text Box 3"/>
          <p:cNvSpPr txBox="1">
            <a:spLocks noChangeArrowheads="1"/>
          </p:cNvSpPr>
          <p:nvPr/>
        </p:nvSpPr>
        <p:spPr bwMode="auto">
          <a:xfrm>
            <a:off x="3635375" y="815975"/>
            <a:ext cx="3027363" cy="577850"/>
          </a:xfrm>
          <a:prstGeom prst="rect">
            <a:avLst/>
          </a:prstGeom>
          <a:noFill/>
          <a:ln w="9525">
            <a:noFill/>
            <a:miter lim="800000"/>
          </a:ln>
        </p:spPr>
        <p:txBody>
          <a:bodyPr wrap="none">
            <a:spAutoFit/>
          </a:bodyPr>
          <a:lstStyle/>
          <a:p>
            <a:r>
              <a:rPr lang="zh-CN" altLang="en-US" sz="3200" b="1">
                <a:solidFill>
                  <a:srgbClr val="FF0000"/>
                </a:solidFill>
              </a:rPr>
              <a:t>“远大湖号”油轮</a:t>
            </a:r>
            <a:endParaRPr lang="zh-CN" altLang="en-US" sz="3200" b="1">
              <a:solidFill>
                <a:srgbClr val="FF0000"/>
              </a:solidFill>
            </a:endParaRPr>
          </a:p>
        </p:txBody>
      </p:sp>
      <p:sp>
        <p:nvSpPr>
          <p:cNvPr id="81923" name="Text Box 4"/>
          <p:cNvSpPr txBox="1">
            <a:spLocks noChangeArrowheads="1"/>
          </p:cNvSpPr>
          <p:nvPr/>
        </p:nvSpPr>
        <p:spPr bwMode="auto">
          <a:xfrm>
            <a:off x="5149850" y="1917700"/>
            <a:ext cx="3886200" cy="3748088"/>
          </a:xfrm>
          <a:prstGeom prst="rect">
            <a:avLst/>
          </a:prstGeom>
          <a:noFill/>
          <a:ln w="9525">
            <a:noFill/>
            <a:miter lim="800000"/>
          </a:ln>
        </p:spPr>
        <p:txBody>
          <a:bodyPr>
            <a:spAutoFit/>
          </a:bodyPr>
          <a:lstStyle/>
          <a:p>
            <a:r>
              <a:rPr lang="zh-CN" altLang="en-US" sz="2400" b="1"/>
              <a:t>“远大湖”号超级油轮是我国第一艘自行设计的油轮，船舱总容量相当于装载200万桶原油。续航能力2万多海里，可实现一人驾驶操作和无人机舱，在空载情况下能抵御9级大风。“远大湖”号超级油轮由南通中远川崎船舶工程有限公司建造，2002年12月20日投入使用。</a:t>
            </a:r>
            <a:endParaRPr lang="zh-CN" altLang="en-US"/>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descr="nn20100521514"/>
          <p:cNvPicPr>
            <a:picLocks noChangeAspect="1" noChangeArrowheads="1"/>
          </p:cNvPicPr>
          <p:nvPr/>
        </p:nvPicPr>
        <p:blipFill>
          <a:blip r:embed="rId1"/>
          <a:srcRect/>
          <a:stretch>
            <a:fillRect/>
          </a:stretch>
        </p:blipFill>
        <p:spPr bwMode="auto">
          <a:xfrm>
            <a:off x="4716463" y="908050"/>
            <a:ext cx="4178300" cy="5949950"/>
          </a:xfrm>
          <a:prstGeom prst="rect">
            <a:avLst/>
          </a:prstGeom>
          <a:noFill/>
          <a:ln w="9525">
            <a:noFill/>
            <a:miter lim="800000"/>
            <a:headEnd/>
            <a:tailEnd/>
          </a:ln>
        </p:spPr>
      </p:pic>
      <p:sp>
        <p:nvSpPr>
          <p:cNvPr id="82946" name="Text Box 3"/>
          <p:cNvSpPr txBox="1">
            <a:spLocks noChangeArrowheads="1"/>
          </p:cNvSpPr>
          <p:nvPr/>
        </p:nvSpPr>
        <p:spPr bwMode="auto">
          <a:xfrm>
            <a:off x="1692275" y="292100"/>
            <a:ext cx="5059363" cy="579438"/>
          </a:xfrm>
          <a:prstGeom prst="rect">
            <a:avLst/>
          </a:prstGeom>
          <a:noFill/>
          <a:ln w="9525">
            <a:noFill/>
            <a:miter lim="800000"/>
          </a:ln>
        </p:spPr>
        <p:txBody>
          <a:bodyPr wrap="none">
            <a:spAutoFit/>
          </a:bodyPr>
          <a:lstStyle/>
          <a:p>
            <a:r>
              <a:rPr lang="zh-CN" altLang="en-US" sz="3200" b="1">
                <a:solidFill>
                  <a:srgbClr val="FF0000"/>
                </a:solidFill>
              </a:rPr>
              <a:t>上海世博会日本馆内机器人</a:t>
            </a:r>
            <a:endParaRPr lang="zh-CN" altLang="en-US" sz="3200" b="1">
              <a:solidFill>
                <a:srgbClr val="FF0000"/>
              </a:solidFill>
            </a:endParaRPr>
          </a:p>
        </p:txBody>
      </p:sp>
      <p:pic>
        <p:nvPicPr>
          <p:cNvPr id="82947" name="Picture 4" descr="10718477_820071"/>
          <p:cNvPicPr>
            <a:picLocks noChangeAspect="1" noChangeArrowheads="1"/>
          </p:cNvPicPr>
          <p:nvPr/>
        </p:nvPicPr>
        <p:blipFill>
          <a:blip r:embed="rId2"/>
          <a:srcRect/>
          <a:stretch>
            <a:fillRect/>
          </a:stretch>
        </p:blipFill>
        <p:spPr bwMode="auto">
          <a:xfrm>
            <a:off x="0" y="874713"/>
            <a:ext cx="4429125" cy="5983287"/>
          </a:xfrm>
          <a:prstGeom prst="rect">
            <a:avLst/>
          </a:prstGeom>
          <a:noFill/>
          <a:ln w="9525">
            <a:noFill/>
            <a:miter lim="800000"/>
            <a:headEnd/>
            <a:tailEnd/>
          </a:ln>
        </p:spPr>
      </p:pic>
      <p:sp>
        <p:nvSpPr>
          <p:cNvPr id="82948" name="Text Box 5"/>
          <p:cNvSpPr txBox="1">
            <a:spLocks noChangeArrowheads="1"/>
          </p:cNvSpPr>
          <p:nvPr/>
        </p:nvSpPr>
        <p:spPr bwMode="auto">
          <a:xfrm>
            <a:off x="0" y="6248400"/>
            <a:ext cx="4449763" cy="517525"/>
          </a:xfrm>
          <a:prstGeom prst="rect">
            <a:avLst/>
          </a:prstGeom>
          <a:noFill/>
          <a:ln w="9525">
            <a:noFill/>
            <a:miter lim="800000"/>
          </a:ln>
        </p:spPr>
        <p:txBody>
          <a:bodyPr wrap="none">
            <a:spAutoFit/>
          </a:bodyPr>
          <a:lstStyle/>
          <a:p>
            <a:r>
              <a:rPr lang="zh-CN" altLang="en-US" sz="2800" b="1">
                <a:solidFill>
                  <a:schemeClr val="bg1"/>
                </a:solidFill>
              </a:rPr>
              <a:t>正在讲解的主持人—机器人</a:t>
            </a:r>
            <a:endParaRPr lang="zh-CN" altLang="en-US" sz="2800" b="1">
              <a:solidFill>
                <a:schemeClr val="bg1"/>
              </a:solidFill>
            </a:endParaRPr>
          </a:p>
        </p:txBody>
      </p:sp>
      <p:sp>
        <p:nvSpPr>
          <p:cNvPr id="82949" name="Text Box 6"/>
          <p:cNvSpPr txBox="1">
            <a:spLocks noChangeArrowheads="1"/>
          </p:cNvSpPr>
          <p:nvPr/>
        </p:nvSpPr>
        <p:spPr bwMode="auto">
          <a:xfrm>
            <a:off x="4800600" y="6340475"/>
            <a:ext cx="4094163" cy="517525"/>
          </a:xfrm>
          <a:prstGeom prst="rect">
            <a:avLst/>
          </a:prstGeom>
          <a:noFill/>
          <a:ln w="9525">
            <a:noFill/>
            <a:miter lim="800000"/>
          </a:ln>
        </p:spPr>
        <p:txBody>
          <a:bodyPr wrap="none">
            <a:spAutoFit/>
          </a:bodyPr>
          <a:lstStyle/>
          <a:p>
            <a:r>
              <a:rPr lang="zh-CN" altLang="en-US" sz="2800" b="1">
                <a:solidFill>
                  <a:schemeClr val="bg1"/>
                </a:solidFill>
              </a:rPr>
              <a:t>表演小提琴独奏的机器人</a:t>
            </a:r>
            <a:endParaRPr lang="zh-CN" altLang="en-US" sz="2800" b="1">
              <a:solidFill>
                <a:schemeClr val="bg1"/>
              </a:solidFill>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2" descr="W020120326402772243354"/>
          <p:cNvPicPr>
            <a:picLocks noChangeAspect="1" noChangeArrowheads="1"/>
          </p:cNvPicPr>
          <p:nvPr/>
        </p:nvPicPr>
        <p:blipFill>
          <a:blip r:embed="rId1"/>
          <a:srcRect/>
          <a:stretch>
            <a:fillRect/>
          </a:stretch>
        </p:blipFill>
        <p:spPr bwMode="auto">
          <a:xfrm>
            <a:off x="107950" y="1211263"/>
            <a:ext cx="4502150" cy="5657850"/>
          </a:xfrm>
          <a:prstGeom prst="rect">
            <a:avLst/>
          </a:prstGeom>
          <a:noFill/>
          <a:ln w="9525">
            <a:noFill/>
            <a:miter lim="800000"/>
            <a:headEnd/>
            <a:tailEnd/>
          </a:ln>
        </p:spPr>
      </p:pic>
      <p:sp>
        <p:nvSpPr>
          <p:cNvPr id="83970" name="Text Box 3"/>
          <p:cNvSpPr txBox="1">
            <a:spLocks noChangeArrowheads="1"/>
          </p:cNvSpPr>
          <p:nvPr/>
        </p:nvSpPr>
        <p:spPr bwMode="auto">
          <a:xfrm>
            <a:off x="2700338" y="228600"/>
            <a:ext cx="3382962" cy="639763"/>
          </a:xfrm>
          <a:prstGeom prst="rect">
            <a:avLst/>
          </a:prstGeom>
          <a:noFill/>
          <a:ln w="9525">
            <a:noFill/>
            <a:miter lim="800000"/>
          </a:ln>
        </p:spPr>
        <p:txBody>
          <a:bodyPr wrap="none">
            <a:spAutoFit/>
          </a:bodyPr>
          <a:lstStyle/>
          <a:p>
            <a:r>
              <a:rPr lang="zh-CN" altLang="en-US" sz="3600" b="1">
                <a:solidFill>
                  <a:srgbClr val="FF0000"/>
                </a:solidFill>
                <a:ea typeface="微软雅黑" panose="020B0503020204020204" charset="-122"/>
              </a:rPr>
              <a:t>纳米蜘蛛机器人</a:t>
            </a:r>
            <a:endParaRPr lang="zh-CN" altLang="en-US" sz="3600" b="1">
              <a:solidFill>
                <a:srgbClr val="FF0000"/>
              </a:solidFill>
              <a:ea typeface="微软雅黑" panose="020B0503020204020204" charset="-122"/>
            </a:endParaRPr>
          </a:p>
        </p:txBody>
      </p:sp>
      <p:sp>
        <p:nvSpPr>
          <p:cNvPr id="83971" name="Text Box 4"/>
          <p:cNvSpPr txBox="1">
            <a:spLocks noChangeArrowheads="1"/>
          </p:cNvSpPr>
          <p:nvPr/>
        </p:nvSpPr>
        <p:spPr bwMode="auto">
          <a:xfrm>
            <a:off x="4610100" y="1485900"/>
            <a:ext cx="4387850" cy="5211763"/>
          </a:xfrm>
          <a:prstGeom prst="rect">
            <a:avLst/>
          </a:prstGeom>
          <a:noFill/>
          <a:ln w="9525">
            <a:noFill/>
            <a:miter lim="800000"/>
          </a:ln>
        </p:spPr>
        <p:txBody>
          <a:bodyPr>
            <a:spAutoFit/>
          </a:bodyPr>
          <a:lstStyle/>
          <a:p>
            <a:r>
              <a:rPr lang="zh-CN" altLang="en-US" sz="2400" b="1">
                <a:solidFill>
                  <a:schemeClr val="tx2"/>
                </a:solidFill>
                <a:latin typeface="宋体" panose="02010600030101010101" pitchFamily="2" charset="-122"/>
              </a:rPr>
              <a:t>2010年5月，美国哥伦比亚大学的科学家成功研制出一种由DNA分子构成的纳米蜘蛛机器人，它们能够跟随DNA的运行轨迹自由地行走、转向以及停止。这种纳米蜘蛛机器人只有4纳米长，比人类头发直径的十万分之一还小。这一进展的强大之处在于：一旦被编程，纳米蜘蛛机器人就能够自动完成任务。纳米蜘蛛机器人可以用于帮助人类识别并杀死癌细胞，还可以帮助人们完成外科手术，清理动脉血管垃圾等。</a:t>
            </a:r>
            <a:endParaRPr lang="zh-CN" altLang="en-US" sz="2400" b="1">
              <a:solidFill>
                <a:schemeClr val="tx2"/>
              </a:solidFill>
              <a:latin typeface="宋体" panose="02010600030101010101" pitchFamily="2"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a:xfrm>
            <a:off x="457200" y="196850"/>
            <a:ext cx="8229600" cy="1143000"/>
          </a:xfrm>
        </p:spPr>
        <p:txBody>
          <a:bodyPr/>
          <a:lstStyle/>
          <a:p>
            <a:pPr eaLnBrk="1" hangingPunct="1"/>
            <a:r>
              <a:rPr lang="zh-CN" altLang="en-US" sz="4400" smtClean="0"/>
              <a:t>      </a:t>
            </a:r>
            <a:r>
              <a:rPr lang="zh-CN" altLang="en-US" sz="4400" smtClean="0">
                <a:solidFill>
                  <a:srgbClr val="FF0000"/>
                </a:solidFill>
              </a:rPr>
              <a:t> 未来10大必要科技发明</a:t>
            </a:r>
            <a:endParaRPr lang="zh-CN" altLang="en-US" sz="4400" smtClean="0">
              <a:solidFill>
                <a:srgbClr val="FF0000"/>
              </a:solidFill>
            </a:endParaRPr>
          </a:p>
        </p:txBody>
      </p:sp>
      <p:pic>
        <p:nvPicPr>
          <p:cNvPr id="84994" name="Picture 3" descr="1250135385Tn9z0fxT"/>
          <p:cNvPicPr>
            <a:picLocks noChangeAspect="1" noChangeArrowheads="1"/>
          </p:cNvPicPr>
          <p:nvPr/>
        </p:nvPicPr>
        <p:blipFill>
          <a:blip r:embed="rId1"/>
          <a:srcRect/>
          <a:stretch>
            <a:fillRect/>
          </a:stretch>
        </p:blipFill>
        <p:spPr bwMode="auto">
          <a:xfrm>
            <a:off x="-101600" y="2203450"/>
            <a:ext cx="4529138" cy="4686300"/>
          </a:xfrm>
          <a:prstGeom prst="rect">
            <a:avLst/>
          </a:prstGeom>
          <a:noFill/>
          <a:ln w="9525">
            <a:noFill/>
            <a:miter lim="800000"/>
            <a:headEnd/>
            <a:tailEnd/>
          </a:ln>
        </p:spPr>
      </p:pic>
      <p:sp>
        <p:nvSpPr>
          <p:cNvPr id="84995" name="Text Box 4"/>
          <p:cNvSpPr txBox="1">
            <a:spLocks noChangeArrowheads="1"/>
          </p:cNvSpPr>
          <p:nvPr/>
        </p:nvSpPr>
        <p:spPr bwMode="auto">
          <a:xfrm>
            <a:off x="4427538" y="1917700"/>
            <a:ext cx="4464050" cy="5213350"/>
          </a:xfrm>
          <a:prstGeom prst="rect">
            <a:avLst/>
          </a:prstGeom>
          <a:noFill/>
          <a:ln w="9525">
            <a:noFill/>
            <a:miter lim="800000"/>
          </a:ln>
        </p:spPr>
        <p:txBody>
          <a:bodyPr>
            <a:spAutoFit/>
          </a:bodyPr>
          <a:lstStyle/>
          <a:p>
            <a:r>
              <a:rPr lang="zh-CN" altLang="en-US" sz="2800" b="1">
                <a:latin typeface="宋体" panose="02010600030101010101" pitchFamily="2" charset="-122"/>
              </a:rPr>
              <a:t>  海洋殖民地</a:t>
            </a:r>
            <a:r>
              <a:rPr lang="zh-CN" altLang="en-US" sz="2800" b="1"/>
              <a:t>是理论上人类永久性在海洋“居住”，可能漂浮在水面上、或固定在海底以及存在于海底与水面之间。 海洋殖民地的优势包括：扩展人类活动范围和扩大地球资源使用，还可为人类未来的太空殖民积累经验。殖民地可以利用潮汐能量制造电能输出，为海洋殖民地提供基础能源。</a:t>
            </a:r>
            <a:endParaRPr lang="zh-CN" altLang="en-US" sz="2800" b="1"/>
          </a:p>
          <a:p>
            <a:r>
              <a:rPr lang="zh-CN" altLang="en-US" sz="2800" b="1"/>
              <a:t>    </a:t>
            </a:r>
            <a:endParaRPr lang="zh-CN" altLang="en-US" sz="2800" b="1"/>
          </a:p>
        </p:txBody>
      </p:sp>
      <p:sp>
        <p:nvSpPr>
          <p:cNvPr id="84996" name="Text Box 5"/>
          <p:cNvSpPr txBox="1">
            <a:spLocks noChangeArrowheads="1"/>
          </p:cNvSpPr>
          <p:nvPr/>
        </p:nvSpPr>
        <p:spPr bwMode="auto">
          <a:xfrm>
            <a:off x="679450" y="1339850"/>
            <a:ext cx="3208338" cy="639763"/>
          </a:xfrm>
          <a:prstGeom prst="rect">
            <a:avLst/>
          </a:prstGeom>
          <a:noFill/>
          <a:ln w="9525">
            <a:noFill/>
            <a:miter lim="800000"/>
          </a:ln>
        </p:spPr>
        <p:txBody>
          <a:bodyPr wrap="none">
            <a:spAutoFit/>
          </a:bodyPr>
          <a:lstStyle/>
          <a:p>
            <a:r>
              <a:rPr lang="zh-CN" altLang="en-US" sz="3600" b="1">
                <a:solidFill>
                  <a:srgbClr val="FF0000"/>
                </a:solidFill>
                <a:latin typeface="微软雅黑" panose="020B0503020204020204" charset="-122"/>
                <a:ea typeface="微软雅黑" panose="020B0503020204020204" charset="-122"/>
              </a:rPr>
              <a:t>1、海洋殖民地</a:t>
            </a:r>
            <a:endParaRPr lang="zh-CN" altLang="en-US" sz="36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2" descr="1250135385VCz4PJmH"/>
          <p:cNvPicPr>
            <a:picLocks noChangeAspect="1" noChangeArrowheads="1"/>
          </p:cNvPicPr>
          <p:nvPr/>
        </p:nvPicPr>
        <p:blipFill>
          <a:blip r:embed="rId1"/>
          <a:srcRect/>
          <a:stretch>
            <a:fillRect/>
          </a:stretch>
        </p:blipFill>
        <p:spPr bwMode="auto">
          <a:xfrm>
            <a:off x="36513" y="1485900"/>
            <a:ext cx="3983037" cy="5332413"/>
          </a:xfrm>
          <a:prstGeom prst="rect">
            <a:avLst/>
          </a:prstGeom>
          <a:noFill/>
          <a:ln w="9525">
            <a:noFill/>
            <a:miter lim="800000"/>
            <a:headEnd/>
            <a:tailEnd/>
          </a:ln>
        </p:spPr>
      </p:pic>
      <p:sp>
        <p:nvSpPr>
          <p:cNvPr id="86018" name="Text Box 3"/>
          <p:cNvSpPr txBox="1">
            <a:spLocks noChangeArrowheads="1"/>
          </p:cNvSpPr>
          <p:nvPr/>
        </p:nvSpPr>
        <p:spPr bwMode="auto">
          <a:xfrm>
            <a:off x="4019550" y="1701800"/>
            <a:ext cx="5162550" cy="4784725"/>
          </a:xfrm>
          <a:prstGeom prst="rect">
            <a:avLst/>
          </a:prstGeom>
          <a:noFill/>
          <a:ln w="9525">
            <a:noFill/>
            <a:miter lim="800000"/>
          </a:ln>
        </p:spPr>
        <p:txBody>
          <a:bodyPr>
            <a:spAutoFit/>
          </a:bodyPr>
          <a:lstStyle/>
          <a:p>
            <a:r>
              <a:rPr lang="zh-CN" altLang="en-US" sz="2800" b="1">
                <a:latin typeface="宋体" panose="02010600030101010101" pitchFamily="2" charset="-122"/>
              </a:rPr>
              <a:t>大西洋隧道是一种理论上的交通通道，它跨越大西洋、北美洲和欧洲之间，能够承载火车等类型的交通工具，使用先进的技术，预计交通工具的速度可达到</a:t>
            </a:r>
            <a:r>
              <a:rPr lang="en-US" altLang="zh-CN" sz="2800" b="1">
                <a:latin typeface="宋体" panose="02010600030101010101" pitchFamily="2" charset="-122"/>
              </a:rPr>
              <a:t>500-8000</a:t>
            </a:r>
            <a:r>
              <a:rPr lang="zh-CN" altLang="en-US" sz="2800" b="1">
                <a:latin typeface="宋体" panose="02010600030101010101" pitchFamily="2" charset="-122"/>
              </a:rPr>
              <a:t>公里</a:t>
            </a:r>
            <a:r>
              <a:rPr lang="en-US" altLang="zh-CN" sz="2800" b="1">
                <a:latin typeface="宋体" panose="02010600030101010101" pitchFamily="2" charset="-122"/>
              </a:rPr>
              <a:t>/</a:t>
            </a:r>
            <a:r>
              <a:rPr lang="zh-CN" altLang="en-US" sz="2800" b="1">
                <a:latin typeface="宋体" panose="02010600030101010101" pitchFamily="2" charset="-122"/>
              </a:rPr>
              <a:t>小时。这将如何实现呢？计划建造这样的隧道实际上目前离设计概念还有很大的差距。主要的碍障是建造这样隧道的成本，至少需要</a:t>
            </a:r>
            <a:r>
              <a:rPr lang="en-US" altLang="zh-CN" sz="2800" b="1">
                <a:latin typeface="宋体" panose="02010600030101010101" pitchFamily="2" charset="-122"/>
              </a:rPr>
              <a:t>12</a:t>
            </a:r>
            <a:r>
              <a:rPr lang="zh-CN" altLang="en-US" sz="2800" b="1">
                <a:latin typeface="宋体" panose="02010600030101010101" pitchFamily="2" charset="-122"/>
              </a:rPr>
              <a:t>万亿美元，以及当前建筑材料的限制。</a:t>
            </a:r>
            <a:endParaRPr lang="zh-CN" altLang="en-US" sz="2800" b="1">
              <a:latin typeface="宋体" panose="02010600030101010101" pitchFamily="2" charset="-122"/>
            </a:endParaRPr>
          </a:p>
        </p:txBody>
      </p:sp>
      <p:sp>
        <p:nvSpPr>
          <p:cNvPr id="86019" name="Text Box 4"/>
          <p:cNvSpPr txBox="1">
            <a:spLocks noChangeArrowheads="1"/>
          </p:cNvSpPr>
          <p:nvPr/>
        </p:nvSpPr>
        <p:spPr bwMode="auto">
          <a:xfrm>
            <a:off x="3060700" y="352425"/>
            <a:ext cx="3879850" cy="762000"/>
          </a:xfrm>
          <a:prstGeom prst="rect">
            <a:avLst/>
          </a:prstGeom>
          <a:noFill/>
          <a:ln w="9525">
            <a:noFill/>
            <a:miter lim="800000"/>
          </a:ln>
        </p:spPr>
        <p:txBody>
          <a:bodyPr wrap="none">
            <a:spAutoFit/>
          </a:bodyPr>
          <a:lstStyle/>
          <a:p>
            <a:r>
              <a:rPr lang="zh-CN" altLang="en-US" sz="4400" b="1">
                <a:solidFill>
                  <a:srgbClr val="FF0000"/>
                </a:solidFill>
                <a:latin typeface="微软雅黑" panose="020B0503020204020204" charset="-122"/>
                <a:ea typeface="微软雅黑" panose="020B0503020204020204" charset="-122"/>
              </a:rPr>
              <a:t>2、大西洋隧道</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ChangeArrowheads="1"/>
          </p:cNvSpPr>
          <p:nvPr/>
        </p:nvSpPr>
        <p:spPr bwMode="auto">
          <a:xfrm>
            <a:off x="684213" y="1052513"/>
            <a:ext cx="6192837" cy="1433512"/>
          </a:xfrm>
          <a:prstGeom prst="rect">
            <a:avLst/>
          </a:prstGeom>
          <a:solidFill>
            <a:srgbClr val="FFFF99"/>
          </a:solidFill>
          <a:ln w="9525">
            <a:noFill/>
            <a:miter lim="800000"/>
          </a:ln>
        </p:spPr>
        <p:txBody>
          <a:bodyPr>
            <a:spAutoFit/>
          </a:bodyPr>
          <a:lstStyle/>
          <a:p>
            <a:endParaRPr lang="zh-TW" altLang="en-US" sz="2400" b="1">
              <a:latin typeface="宋体" panose="02010600030101010101" pitchFamily="2" charset="-122"/>
            </a:endParaRPr>
          </a:p>
          <a:p>
            <a:r>
              <a:rPr lang="zh-TW" altLang="en-US" sz="3600" b="1">
                <a:latin typeface="黑体" panose="02010609060101010101" charset="-122"/>
              </a:rPr>
              <a:t>轮轴是一种</a:t>
            </a:r>
            <a:r>
              <a:rPr lang="zh-TW" altLang="en-US" sz="3600" b="1">
                <a:latin typeface="宋体" panose="02010600030101010101" pitchFamily="2" charset="-122"/>
              </a:rPr>
              <a:t>‘</a:t>
            </a:r>
            <a:r>
              <a:rPr lang="zh-TW" altLang="en-US" sz="3600" b="1">
                <a:latin typeface="黑体" panose="02010609060101010101" charset="-122"/>
              </a:rPr>
              <a:t>杠杆</a:t>
            </a:r>
            <a:r>
              <a:rPr lang="zh-TW" altLang="en-US" sz="3600" b="1">
                <a:latin typeface="宋体" panose="02010600030101010101" pitchFamily="2" charset="-122"/>
              </a:rPr>
              <a:t>’</a:t>
            </a:r>
            <a:r>
              <a:rPr lang="zh-TW" altLang="en-US" sz="3600" b="1">
                <a:latin typeface="黑体" panose="02010609060101010101" charset="-122"/>
              </a:rPr>
              <a:t>的变形。</a:t>
            </a:r>
            <a:endParaRPr lang="zh-TW" altLang="en-US" sz="3600" b="1">
              <a:latin typeface="黑体" panose="02010609060101010101" charset="-122"/>
            </a:endParaRPr>
          </a:p>
          <a:p>
            <a:endParaRPr lang="zh-TW" altLang="en-US" sz="2800" b="1">
              <a:latin typeface="Times New Roman" panose="02020603050405020304" pitchFamily="18" charset="0"/>
              <a:ea typeface="DFKai-SB" panose="03000509000000000000" charset="-120"/>
              <a:cs typeface="DFKai-SB" panose="03000509000000000000" charset="-120"/>
            </a:endParaRPr>
          </a:p>
        </p:txBody>
      </p:sp>
      <p:sp>
        <p:nvSpPr>
          <p:cNvPr id="46083" name="Rectangle 3"/>
          <p:cNvSpPr>
            <a:spLocks noChangeArrowheads="1"/>
          </p:cNvSpPr>
          <p:nvPr/>
        </p:nvSpPr>
        <p:spPr bwMode="auto">
          <a:xfrm>
            <a:off x="611188" y="4365625"/>
            <a:ext cx="5184775" cy="1809750"/>
          </a:xfrm>
          <a:prstGeom prst="rect">
            <a:avLst/>
          </a:prstGeom>
          <a:solidFill>
            <a:srgbClr val="CCFFFF"/>
          </a:solidFill>
          <a:ln w="9525">
            <a:solidFill>
              <a:schemeClr val="tx1"/>
            </a:solidFill>
            <a:miter lim="800000"/>
          </a:ln>
        </p:spPr>
        <p:txBody>
          <a:bodyPr>
            <a:spAutoFit/>
          </a:bodyPr>
          <a:lstStyle/>
          <a:p>
            <a:r>
              <a:rPr lang="zh-TW" altLang="en-US" sz="2800" b="1">
                <a:latin typeface="Times New Roman" panose="02020603050405020304" pitchFamily="18" charset="0"/>
              </a:rPr>
              <a:t>想一想，</a:t>
            </a:r>
            <a:endParaRPr lang="zh-TW" altLang="en-US" sz="2800" b="1">
              <a:latin typeface="Times New Roman" panose="02020603050405020304" pitchFamily="18" charset="0"/>
            </a:endParaRPr>
          </a:p>
          <a:p>
            <a:r>
              <a:rPr lang="zh-TW" altLang="en-US" sz="2800" b="1">
                <a:latin typeface="Times New Roman" panose="02020603050405020304" pitchFamily="18" charset="0"/>
              </a:rPr>
              <a:t>为什么使用轮轴时，</a:t>
            </a:r>
            <a:endParaRPr lang="zh-TW" altLang="en-US" sz="2800" b="1">
              <a:latin typeface="Times New Roman" panose="02020603050405020304" pitchFamily="18" charset="0"/>
            </a:endParaRPr>
          </a:p>
          <a:p>
            <a:r>
              <a:rPr lang="zh-TW" altLang="en-US" sz="2800" b="1">
                <a:latin typeface="Times New Roman" panose="02020603050405020304" pitchFamily="18" charset="0"/>
              </a:rPr>
              <a:t>施力在</a:t>
            </a:r>
            <a:r>
              <a:rPr lang="zh-TW" altLang="en-US" sz="2800" b="1">
                <a:latin typeface="宋体" panose="02010600030101010101" pitchFamily="2" charset="-122"/>
              </a:rPr>
              <a:t>‘</a:t>
            </a:r>
            <a:r>
              <a:rPr lang="zh-TW" altLang="en-US" sz="2800" b="1">
                <a:latin typeface="Times New Roman" panose="02020603050405020304" pitchFamily="18" charset="0"/>
              </a:rPr>
              <a:t>轮</a:t>
            </a:r>
            <a:r>
              <a:rPr lang="zh-TW" altLang="en-US" sz="2800" b="1">
                <a:latin typeface="宋体" panose="02010600030101010101" pitchFamily="2" charset="-122"/>
              </a:rPr>
              <a:t>’</a:t>
            </a:r>
            <a:r>
              <a:rPr lang="zh-TW" altLang="en-US" sz="2800" b="1">
                <a:latin typeface="Times New Roman" panose="02020603050405020304" pitchFamily="18" charset="0"/>
              </a:rPr>
              <a:t>上会比较省力呢？</a:t>
            </a:r>
            <a:endParaRPr lang="zh-TW" altLang="en-US" sz="2800" b="1">
              <a:latin typeface="Times New Roman" panose="02020603050405020304" pitchFamily="18" charset="0"/>
            </a:endParaRPr>
          </a:p>
        </p:txBody>
      </p:sp>
      <p:pic>
        <p:nvPicPr>
          <p:cNvPr id="29699" name="Picture 4" descr="女花精靈1"/>
          <p:cNvPicPr>
            <a:picLocks noChangeAspect="1" noChangeArrowheads="1"/>
          </p:cNvPicPr>
          <p:nvPr/>
        </p:nvPicPr>
        <p:blipFill>
          <a:blip r:embed="rId1"/>
          <a:srcRect/>
          <a:stretch>
            <a:fillRect/>
          </a:stretch>
        </p:blipFill>
        <p:spPr bwMode="auto">
          <a:xfrm>
            <a:off x="7308850" y="4941888"/>
            <a:ext cx="1392238" cy="1555750"/>
          </a:xfrm>
          <a:prstGeom prst="rect">
            <a:avLst/>
          </a:prstGeom>
          <a:noFill/>
          <a:ln w="9525">
            <a:noFill/>
            <a:miter lim="800000"/>
            <a:headEnd/>
            <a:tailEnd/>
          </a:ln>
        </p:spPr>
      </p:pic>
      <p:sp>
        <p:nvSpPr>
          <p:cNvPr id="29700" name="AutoShape 5"/>
          <p:cNvSpPr>
            <a:spLocks noChangeArrowheads="1"/>
          </p:cNvSpPr>
          <p:nvPr/>
        </p:nvSpPr>
        <p:spPr bwMode="auto">
          <a:xfrm>
            <a:off x="4859338" y="2514600"/>
            <a:ext cx="4132262" cy="1981200"/>
          </a:xfrm>
          <a:prstGeom prst="cloudCallout">
            <a:avLst>
              <a:gd name="adj1" fmla="val 15500"/>
              <a:gd name="adj2" fmla="val 77963"/>
            </a:avLst>
          </a:prstGeom>
          <a:solidFill>
            <a:srgbClr val="00CCFF">
              <a:alpha val="50195"/>
            </a:srgbClr>
          </a:solidFill>
          <a:ln w="9525">
            <a:solidFill>
              <a:schemeClr val="tx1"/>
            </a:solidFill>
            <a:round/>
          </a:ln>
        </p:spPr>
        <p:txBody>
          <a:bodyPr anchor="ctr" anchorCtr="1"/>
          <a:lstStyle/>
          <a:p>
            <a:r>
              <a:rPr lang="zh-TW" altLang="zh-CN" sz="3200" b="1">
                <a:solidFill>
                  <a:srgbClr val="FFFF00"/>
                </a:solidFill>
                <a:latin typeface="Times New Roman" panose="02020603050405020304" pitchFamily="18" charset="0"/>
                <a:ea typeface="PMingLiU" panose="02020500000000000000" pitchFamily="18" charset="-120"/>
              </a:rPr>
              <a:t> </a:t>
            </a:r>
            <a:r>
              <a:rPr lang="zh-TW" altLang="en-US" sz="3200" b="1">
                <a:solidFill>
                  <a:srgbClr val="FFFF00"/>
                </a:solidFill>
                <a:latin typeface="Times New Roman" panose="02020603050405020304" pitchFamily="18" charset="0"/>
                <a:ea typeface="PMingLiU" panose="02020500000000000000" pitchFamily="18" charset="-120"/>
              </a:rPr>
              <a:t> </a:t>
            </a:r>
            <a:r>
              <a:rPr lang="zh-TW" altLang="zh-CN" sz="3200" b="1">
                <a:solidFill>
                  <a:srgbClr val="FFFF00"/>
                </a:solidFill>
                <a:latin typeface="Times New Roman" panose="02020603050405020304" pitchFamily="18" charset="0"/>
                <a:ea typeface="PMingLiU" panose="02020500000000000000" pitchFamily="18" charset="-120"/>
              </a:rPr>
              <a:t> </a:t>
            </a:r>
            <a:r>
              <a:rPr lang="zh-TW" altLang="en-US" sz="3200" b="1">
                <a:solidFill>
                  <a:srgbClr val="FFFF00"/>
                </a:solidFill>
                <a:latin typeface="Times New Roman" panose="02020603050405020304" pitchFamily="18" charset="0"/>
                <a:ea typeface="PMingLiU" panose="02020500000000000000" pitchFamily="18" charset="-120"/>
              </a:rPr>
              <a:t> </a:t>
            </a:r>
            <a:r>
              <a:rPr lang="zh-TW" altLang="zh-CN" sz="3200" b="1">
                <a:solidFill>
                  <a:srgbClr val="FFFF00"/>
                </a:solidFill>
                <a:latin typeface="Times New Roman" panose="02020603050405020304" pitchFamily="18" charset="0"/>
                <a:ea typeface="PMingLiU" panose="02020500000000000000" pitchFamily="18" charset="-120"/>
              </a:rPr>
              <a:t> </a:t>
            </a:r>
            <a:r>
              <a:rPr lang="zh-TW" altLang="en-US" sz="3200" b="1">
                <a:solidFill>
                  <a:srgbClr val="FFFF00"/>
                </a:solidFill>
                <a:latin typeface="Times New Roman" panose="02020603050405020304" pitchFamily="18" charset="0"/>
                <a:ea typeface="PMingLiU" panose="02020500000000000000" pitchFamily="18" charset="-120"/>
              </a:rPr>
              <a:t> </a:t>
            </a:r>
            <a:r>
              <a:rPr lang="zh-TW" altLang="zh-CN" sz="3200" b="1">
                <a:solidFill>
                  <a:srgbClr val="FFFF00"/>
                </a:solidFill>
                <a:latin typeface="Times New Roman" panose="02020603050405020304" pitchFamily="18" charset="0"/>
                <a:ea typeface="PMingLiU" panose="02020500000000000000" pitchFamily="18" charset="-120"/>
              </a:rPr>
              <a:t> </a:t>
            </a:r>
            <a:r>
              <a:rPr lang="zh-TW" altLang="en-US" sz="3200" b="1">
                <a:solidFill>
                  <a:srgbClr val="FFFF00"/>
                </a:solidFill>
                <a:latin typeface="Times New Roman" panose="02020603050405020304" pitchFamily="18" charset="0"/>
                <a:ea typeface="PMingLiU" panose="02020500000000000000" pitchFamily="18" charset="-120"/>
              </a:rPr>
              <a:t> </a:t>
            </a:r>
            <a:r>
              <a:rPr lang="zh-TW" altLang="zh-CN" sz="3200" b="1">
                <a:solidFill>
                  <a:srgbClr val="FFFF00"/>
                </a:solidFill>
                <a:latin typeface="Times New Roman" panose="02020603050405020304" pitchFamily="18" charset="0"/>
                <a:ea typeface="PMingLiU" panose="02020500000000000000" pitchFamily="18" charset="-120"/>
              </a:rPr>
              <a:t> </a:t>
            </a:r>
            <a:r>
              <a:rPr lang="zh-TW" altLang="en-US" sz="3200" b="1">
                <a:solidFill>
                  <a:srgbClr val="FF0000"/>
                </a:solidFill>
                <a:latin typeface="Times New Roman" panose="02020603050405020304" pitchFamily="18" charset="0"/>
                <a:ea typeface="PMingLiU" panose="02020500000000000000" pitchFamily="18" charset="-120"/>
              </a:rPr>
              <a:t>轮轴</a:t>
            </a:r>
            <a:r>
              <a:rPr lang="zh-TW" altLang="en-US" sz="3200" b="1">
                <a:solidFill>
                  <a:srgbClr val="FFFF00"/>
                </a:solidFill>
                <a:latin typeface="Times New Roman" panose="02020603050405020304" pitchFamily="18" charset="0"/>
                <a:ea typeface="PMingLiU" panose="02020500000000000000" pitchFamily="18" charset="-120"/>
              </a:rPr>
              <a:t>是一种</a:t>
            </a:r>
            <a:r>
              <a:rPr lang="zh-CN" altLang="en-US" sz="3200" b="1">
                <a:solidFill>
                  <a:srgbClr val="FF0000"/>
                </a:solidFill>
                <a:latin typeface="Times New Roman" panose="02020603050405020304" pitchFamily="18" charset="0"/>
                <a:ea typeface="PMingLiU" panose="02020500000000000000" pitchFamily="18" charset="-120"/>
              </a:rPr>
              <a:t>连续转动</a:t>
            </a:r>
            <a:r>
              <a:rPr lang="zh-CN" altLang="en-US" sz="3200" b="1">
                <a:solidFill>
                  <a:srgbClr val="FFFF00"/>
                </a:solidFill>
                <a:latin typeface="Times New Roman" panose="02020603050405020304" pitchFamily="18" charset="0"/>
                <a:ea typeface="PMingLiU" panose="02020500000000000000" pitchFamily="18" charset="-120"/>
              </a:rPr>
              <a:t>的</a:t>
            </a:r>
            <a:r>
              <a:rPr lang="zh-TW" altLang="en-US" sz="3200" b="1">
                <a:solidFill>
                  <a:srgbClr val="FFFF00"/>
                </a:solidFill>
                <a:latin typeface="Times New Roman" panose="02020603050405020304" pitchFamily="18" charset="0"/>
                <a:ea typeface="PMingLiU" panose="02020500000000000000" pitchFamily="18" charset="-120"/>
              </a:rPr>
              <a:t>‘</a:t>
            </a:r>
            <a:r>
              <a:rPr lang="zh-TW" altLang="en-US" sz="3200" b="1">
                <a:solidFill>
                  <a:srgbClr val="FF0000"/>
                </a:solidFill>
                <a:latin typeface="Times New Roman" panose="02020603050405020304" pitchFamily="18" charset="0"/>
                <a:ea typeface="PMingLiU" panose="02020500000000000000" pitchFamily="18" charset="-120"/>
              </a:rPr>
              <a:t>杠杆</a:t>
            </a:r>
            <a:r>
              <a:rPr lang="zh-TW" altLang="en-US" sz="3200" b="1">
                <a:solidFill>
                  <a:srgbClr val="FFFF00"/>
                </a:solidFill>
                <a:latin typeface="Times New Roman" panose="02020603050405020304" pitchFamily="18" charset="0"/>
                <a:ea typeface="PMingLiU" panose="02020500000000000000" pitchFamily="18" charset="-120"/>
              </a:rPr>
              <a:t>’！</a:t>
            </a:r>
            <a:endParaRPr lang="zh-TW" altLang="en-US" sz="3200" b="1">
              <a:solidFill>
                <a:srgbClr val="FFFF00"/>
              </a:solidFill>
              <a:latin typeface="Times New Roman" panose="02020603050405020304" pitchFamily="18" charset="0"/>
              <a:ea typeface="PMingLiU" panose="02020500000000000000" pitchFamily="18" charset="-120"/>
            </a:endParaRPr>
          </a:p>
          <a:p>
            <a:pPr algn="ctr"/>
            <a:endParaRPr lang="zh-TW" altLang="en-US" sz="2400">
              <a:solidFill>
                <a:srgbClr val="FFFF00"/>
              </a:solidFill>
              <a:latin typeface="ZenKai-Medium-Identity-H"/>
              <a:ea typeface="DFKai-SB" panose="03000509000000000000" charset="-120"/>
              <a:cs typeface="DFKai-SB" panose="03000509000000000000" charset="-12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0-#ppt_w/2"/>
                                          </p:val>
                                        </p:tav>
                                        <p:tav tm="100000">
                                          <p:val>
                                            <p:strVal val="#ppt_x"/>
                                          </p:val>
                                        </p:tav>
                                      </p:tavLst>
                                    </p:anim>
                                    <p:anim calcmode="lin" valueType="num">
                                      <p:cBhvr additive="base">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2" descr="1250135385jW1qzmvJ"/>
          <p:cNvPicPr>
            <a:picLocks noChangeAspect="1" noChangeArrowheads="1"/>
          </p:cNvPicPr>
          <p:nvPr/>
        </p:nvPicPr>
        <p:blipFill>
          <a:blip r:embed="rId1"/>
          <a:srcRect/>
          <a:stretch>
            <a:fillRect/>
          </a:stretch>
        </p:blipFill>
        <p:spPr bwMode="auto">
          <a:xfrm>
            <a:off x="-31750" y="1773238"/>
            <a:ext cx="4171950" cy="5113337"/>
          </a:xfrm>
          <a:prstGeom prst="rect">
            <a:avLst/>
          </a:prstGeom>
          <a:noFill/>
          <a:ln w="9525">
            <a:noFill/>
            <a:miter lim="800000"/>
            <a:headEnd/>
            <a:tailEnd/>
          </a:ln>
        </p:spPr>
      </p:pic>
      <p:sp>
        <p:nvSpPr>
          <p:cNvPr id="87042" name="Text Box 3"/>
          <p:cNvSpPr txBox="1">
            <a:spLocks noChangeArrowheads="1"/>
          </p:cNvSpPr>
          <p:nvPr/>
        </p:nvSpPr>
        <p:spPr bwMode="auto">
          <a:xfrm>
            <a:off x="4140200" y="692150"/>
            <a:ext cx="5153025" cy="7224713"/>
          </a:xfrm>
          <a:prstGeom prst="rect">
            <a:avLst/>
          </a:prstGeom>
          <a:noFill/>
          <a:ln w="9525">
            <a:noFill/>
            <a:miter lim="800000"/>
          </a:ln>
        </p:spPr>
        <p:txBody>
          <a:bodyPr>
            <a:spAutoFit/>
          </a:bodyPr>
          <a:lstStyle/>
          <a:p>
            <a:endParaRPr lang="en-US" altLang="zh-CN" sz="3200" b="1">
              <a:solidFill>
                <a:srgbClr val="FF0000"/>
              </a:solidFill>
            </a:endParaRPr>
          </a:p>
          <a:p>
            <a:endParaRPr lang="en-US" altLang="zh-CN" sz="2800"/>
          </a:p>
          <a:p>
            <a:r>
              <a:rPr lang="en-US" altLang="zh-CN" sz="2800"/>
              <a:t> </a:t>
            </a:r>
            <a:r>
              <a:rPr lang="zh-CN" altLang="en-US" sz="2800" b="1"/>
              <a:t>地方性</a:t>
            </a:r>
            <a:r>
              <a:rPr lang="en-US" altLang="zh-CN" sz="2800" b="1"/>
              <a:t>Wi-Fi</a:t>
            </a:r>
            <a:r>
              <a:rPr lang="zh-CN" altLang="en-US" sz="2800" b="1"/>
              <a:t>的概念是将整个城市成为一个无线网络访问区，其最终目标是提供全球性无线访问服务。</a:t>
            </a:r>
            <a:r>
              <a:rPr lang="en-US" altLang="zh-CN" sz="2800" b="1"/>
              <a:t> </a:t>
            </a:r>
            <a:r>
              <a:rPr lang="zh-CN" altLang="en-US" sz="2800" b="1"/>
              <a:t>这将如何实现呢？实际上，此项技术已在世界的许多城市存在了，然而却并未成为互联网服务的主流。通常，私人通信公司与当地政府合作建立这样的网络并进行维护。一旦该网络建成，将使人们的网络服务进入一个新纪元，使人们的上网更加便利。</a:t>
            </a:r>
            <a:endParaRPr lang="en-US" altLang="zh-CN" sz="2800" b="1"/>
          </a:p>
          <a:p>
            <a:endParaRPr lang="en-US" altLang="zh-CN" sz="2400" b="1"/>
          </a:p>
          <a:p>
            <a:r>
              <a:rPr lang="en-US" altLang="zh-CN" sz="2400" b="1"/>
              <a:t> </a:t>
            </a:r>
            <a:endParaRPr lang="en-US" altLang="zh-CN" sz="2400" b="1"/>
          </a:p>
          <a:p>
            <a:endParaRPr lang="zh-CN" altLang="en-US" sz="2400" b="1"/>
          </a:p>
        </p:txBody>
      </p:sp>
      <p:sp>
        <p:nvSpPr>
          <p:cNvPr id="87043" name="Text Box 4"/>
          <p:cNvSpPr txBox="1">
            <a:spLocks noChangeArrowheads="1"/>
          </p:cNvSpPr>
          <p:nvPr/>
        </p:nvSpPr>
        <p:spPr bwMode="auto">
          <a:xfrm>
            <a:off x="1771650" y="414338"/>
            <a:ext cx="5368925" cy="762000"/>
          </a:xfrm>
          <a:prstGeom prst="rect">
            <a:avLst/>
          </a:prstGeom>
          <a:noFill/>
          <a:ln w="9525">
            <a:noFill/>
            <a:miter lim="800000"/>
          </a:ln>
        </p:spPr>
        <p:txBody>
          <a:bodyPr wrap="none">
            <a:spAutoFit/>
          </a:bodyPr>
          <a:lstStyle/>
          <a:p>
            <a:r>
              <a:rPr lang="zh-CN" altLang="en-US" sz="4400" b="1">
                <a:solidFill>
                  <a:srgbClr val="FF0000"/>
                </a:solidFill>
                <a:latin typeface="微软雅黑" panose="020B0503020204020204" charset="-122"/>
                <a:ea typeface="微软雅黑" panose="020B0503020204020204" charset="-122"/>
              </a:rPr>
              <a:t>3、全球地方性Wi-Fi</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1250135385NOvyN0aF"/>
          <p:cNvPicPr>
            <a:picLocks noChangeAspect="1" noChangeArrowheads="1"/>
          </p:cNvPicPr>
          <p:nvPr/>
        </p:nvPicPr>
        <p:blipFill>
          <a:blip r:embed="rId1"/>
          <a:srcRect/>
          <a:stretch>
            <a:fillRect/>
          </a:stretch>
        </p:blipFill>
        <p:spPr bwMode="auto">
          <a:xfrm>
            <a:off x="-30163" y="1603375"/>
            <a:ext cx="4243388" cy="5211763"/>
          </a:xfrm>
          <a:prstGeom prst="rect">
            <a:avLst/>
          </a:prstGeom>
          <a:noFill/>
          <a:ln w="9525">
            <a:noFill/>
            <a:miter lim="800000"/>
            <a:headEnd/>
            <a:tailEnd/>
          </a:ln>
        </p:spPr>
      </p:pic>
      <p:sp>
        <p:nvSpPr>
          <p:cNvPr id="88066" name="Text Box 3"/>
          <p:cNvSpPr txBox="1">
            <a:spLocks noChangeArrowheads="1"/>
          </p:cNvSpPr>
          <p:nvPr/>
        </p:nvSpPr>
        <p:spPr bwMode="auto">
          <a:xfrm>
            <a:off x="4213225" y="1603375"/>
            <a:ext cx="4600575" cy="5211763"/>
          </a:xfrm>
          <a:prstGeom prst="rect">
            <a:avLst/>
          </a:prstGeom>
          <a:noFill/>
          <a:ln w="9525">
            <a:noFill/>
            <a:miter lim="800000"/>
          </a:ln>
        </p:spPr>
        <p:txBody>
          <a:bodyPr>
            <a:spAutoFit/>
          </a:bodyPr>
          <a:lstStyle/>
          <a:p>
            <a:r>
              <a:rPr lang="zh-CN" altLang="en-US" sz="2800" b="1">
                <a:latin typeface="宋体" panose="02010600030101010101" pitchFamily="2" charset="-122"/>
              </a:rPr>
              <a:t>仿生学是指从生物学向工程学的延伸，也指工程学向生物学的拓展。在医学领域，仿生学意味着通过机械形式更换或增强身体器官。在科学技术领域，仿生学引用了模拟生物学适应环境的特殊技术，比如：船身外壳模拟了海豚的厚皮肤。 目前已生产出许多仿生学装置。医学仿生学设计包括：人造心脏和耳蜗植入。</a:t>
            </a:r>
            <a:endParaRPr lang="zh-CN" altLang="en-US" sz="2800" b="1">
              <a:latin typeface="宋体" panose="02010600030101010101" pitchFamily="2" charset="-122"/>
            </a:endParaRPr>
          </a:p>
        </p:txBody>
      </p:sp>
      <p:sp>
        <p:nvSpPr>
          <p:cNvPr id="88067" name="Text Box 4"/>
          <p:cNvSpPr txBox="1">
            <a:spLocks noChangeArrowheads="1"/>
          </p:cNvSpPr>
          <p:nvPr/>
        </p:nvSpPr>
        <p:spPr bwMode="auto">
          <a:xfrm>
            <a:off x="3238500" y="336550"/>
            <a:ext cx="2762250" cy="762000"/>
          </a:xfrm>
          <a:prstGeom prst="rect">
            <a:avLst/>
          </a:prstGeom>
          <a:noFill/>
          <a:ln w="9525">
            <a:noFill/>
            <a:miter lim="800000"/>
          </a:ln>
        </p:spPr>
        <p:txBody>
          <a:bodyPr wrap="none">
            <a:spAutoFit/>
          </a:bodyPr>
          <a:lstStyle/>
          <a:p>
            <a:r>
              <a:rPr lang="zh-CN" altLang="en-US" sz="4400" b="1">
                <a:solidFill>
                  <a:srgbClr val="FF0000"/>
                </a:solidFill>
                <a:latin typeface="微软雅黑" panose="020B0503020204020204" charset="-122"/>
                <a:ea typeface="微软雅黑" panose="020B0503020204020204" charset="-122"/>
              </a:rPr>
              <a:t>4、仿生学</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2" descr="1250135385DFNF4hMZ"/>
          <p:cNvPicPr>
            <a:picLocks noChangeAspect="1" noChangeArrowheads="1"/>
          </p:cNvPicPr>
          <p:nvPr/>
        </p:nvPicPr>
        <p:blipFill>
          <a:blip r:embed="rId1"/>
          <a:srcRect/>
          <a:stretch>
            <a:fillRect/>
          </a:stretch>
        </p:blipFill>
        <p:spPr bwMode="auto">
          <a:xfrm>
            <a:off x="-31750" y="1557338"/>
            <a:ext cx="4387850" cy="5256212"/>
          </a:xfrm>
          <a:prstGeom prst="rect">
            <a:avLst/>
          </a:prstGeom>
          <a:noFill/>
          <a:ln w="9525">
            <a:noFill/>
            <a:miter lim="800000"/>
            <a:headEnd/>
            <a:tailEnd/>
          </a:ln>
        </p:spPr>
      </p:pic>
      <p:sp>
        <p:nvSpPr>
          <p:cNvPr id="89090" name="Text Box 3"/>
          <p:cNvSpPr txBox="1">
            <a:spLocks noChangeArrowheads="1"/>
          </p:cNvSpPr>
          <p:nvPr/>
        </p:nvSpPr>
        <p:spPr bwMode="auto">
          <a:xfrm>
            <a:off x="4356100" y="1557338"/>
            <a:ext cx="4679950" cy="6765925"/>
          </a:xfrm>
          <a:prstGeom prst="rect">
            <a:avLst/>
          </a:prstGeom>
          <a:noFill/>
          <a:ln w="9525">
            <a:noFill/>
            <a:miter lim="800000"/>
          </a:ln>
        </p:spPr>
        <p:txBody>
          <a:bodyPr>
            <a:spAutoFit/>
          </a:bodyPr>
          <a:lstStyle/>
          <a:p>
            <a:r>
              <a:rPr lang="zh-CN" altLang="en-US" sz="2800" b="1">
                <a:solidFill>
                  <a:srgbClr val="FF0000"/>
                </a:solidFill>
              </a:rPr>
              <a:t>  </a:t>
            </a:r>
            <a:r>
              <a:rPr lang="zh-CN" altLang="en-US" sz="2800" b="1">
                <a:solidFill>
                  <a:schemeClr val="tx2"/>
                </a:solidFill>
              </a:rPr>
              <a:t>反重力器是</a:t>
            </a:r>
            <a:r>
              <a:rPr lang="zh-CN" altLang="en-US" sz="2800" b="1"/>
              <a:t>建立一个区域使一个物体摆脱重力吸引作用。建造反重力器的意义在于使一些物体摆脱重力吸引抵达太空。这将如何实现呢？从理论上显示反重力是可能实现的。简单来讲，数以千计的碰撞发生在空气中带电离子和中性气体分子之间，导致两者之间发生迁移变化。这将在电极上形成一个反方向作用力。</a:t>
            </a:r>
            <a:endParaRPr lang="zh-CN" altLang="en-US" sz="2800" b="1"/>
          </a:p>
          <a:p>
            <a:endParaRPr lang="zh-CN" altLang="en-US" sz="2800" b="1"/>
          </a:p>
          <a:p>
            <a:r>
              <a:rPr lang="zh-CN" altLang="en-US" sz="2800" b="1"/>
              <a:t> </a:t>
            </a:r>
            <a:endParaRPr lang="zh-CN" altLang="en-US" sz="2800" b="1"/>
          </a:p>
          <a:p>
            <a:r>
              <a:rPr lang="zh-CN" altLang="en-US" sz="2800" b="1"/>
              <a:t> </a:t>
            </a:r>
            <a:endParaRPr lang="zh-CN" altLang="en-US" sz="2800" b="1"/>
          </a:p>
          <a:p>
            <a:endParaRPr lang="zh-CN" altLang="en-US"/>
          </a:p>
        </p:txBody>
      </p:sp>
      <p:sp>
        <p:nvSpPr>
          <p:cNvPr id="89091" name="Text Box 4"/>
          <p:cNvSpPr txBox="1">
            <a:spLocks noChangeArrowheads="1"/>
          </p:cNvSpPr>
          <p:nvPr/>
        </p:nvSpPr>
        <p:spPr bwMode="auto">
          <a:xfrm>
            <a:off x="3143250" y="377825"/>
            <a:ext cx="3321050" cy="762000"/>
          </a:xfrm>
          <a:prstGeom prst="rect">
            <a:avLst/>
          </a:prstGeom>
          <a:noFill/>
          <a:ln w="9525">
            <a:noFill/>
            <a:miter lim="800000"/>
          </a:ln>
        </p:spPr>
        <p:txBody>
          <a:bodyPr wrap="none">
            <a:spAutoFit/>
          </a:bodyPr>
          <a:lstStyle/>
          <a:p>
            <a:r>
              <a:rPr lang="zh-CN" altLang="en-US" sz="4400" b="1">
                <a:solidFill>
                  <a:srgbClr val="FF0000"/>
                </a:solidFill>
                <a:latin typeface="微软雅黑" panose="020B0503020204020204" charset="-122"/>
                <a:ea typeface="微软雅黑" panose="020B0503020204020204" charset="-122"/>
              </a:rPr>
              <a:t>5、反重力器</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2" descr="1250135385ODb0BapC"/>
          <p:cNvPicPr>
            <a:picLocks noChangeAspect="1" noChangeArrowheads="1"/>
          </p:cNvPicPr>
          <p:nvPr/>
        </p:nvPicPr>
        <p:blipFill>
          <a:blip r:embed="rId1"/>
          <a:srcRect/>
          <a:stretch>
            <a:fillRect/>
          </a:stretch>
        </p:blipFill>
        <p:spPr bwMode="auto">
          <a:xfrm>
            <a:off x="31750" y="1628775"/>
            <a:ext cx="4462463" cy="5186363"/>
          </a:xfrm>
          <a:prstGeom prst="rect">
            <a:avLst/>
          </a:prstGeom>
          <a:noFill/>
          <a:ln w="9525">
            <a:noFill/>
            <a:miter lim="800000"/>
            <a:headEnd/>
            <a:tailEnd/>
          </a:ln>
        </p:spPr>
      </p:pic>
      <p:sp>
        <p:nvSpPr>
          <p:cNvPr id="90114" name="Text Box 3"/>
          <p:cNvSpPr txBox="1">
            <a:spLocks noChangeArrowheads="1"/>
          </p:cNvSpPr>
          <p:nvPr/>
        </p:nvSpPr>
        <p:spPr bwMode="auto">
          <a:xfrm>
            <a:off x="4494213" y="1628775"/>
            <a:ext cx="4614862" cy="4784725"/>
          </a:xfrm>
          <a:prstGeom prst="rect">
            <a:avLst/>
          </a:prstGeom>
          <a:noFill/>
          <a:ln w="9525">
            <a:noFill/>
            <a:miter lim="800000"/>
          </a:ln>
        </p:spPr>
        <p:txBody>
          <a:bodyPr>
            <a:spAutoFit/>
          </a:bodyPr>
          <a:lstStyle/>
          <a:p>
            <a:r>
              <a:rPr lang="zh-CN" altLang="en-US" sz="2800">
                <a:solidFill>
                  <a:srgbClr val="FF0000"/>
                </a:solidFill>
              </a:rPr>
              <a:t>  </a:t>
            </a:r>
            <a:r>
              <a:rPr lang="zh-CN" altLang="en-US" sz="2800" b="1">
                <a:solidFill>
                  <a:schemeClr val="tx2"/>
                </a:solidFill>
              </a:rPr>
              <a:t>万能药</a:t>
            </a:r>
            <a:r>
              <a:rPr lang="zh-CN" altLang="en-US" sz="2800" b="1"/>
              <a:t>是可以治愈所有疾病，并且延长寿命的药物。它能够治疗癌症、艾滋病以及任何病毒。这将如何实现呢？从理论上讲，基因医疗科学技术(尤其是遗传基因和环境基因)和免疫系统的逐年提高和改善对万能药的研制带来更多的可信性，很可能我们这一代人中能够实现万能药的成功研制。</a:t>
            </a:r>
            <a:endParaRPr lang="zh-CN" altLang="en-US" sz="2800" b="1"/>
          </a:p>
        </p:txBody>
      </p:sp>
      <p:sp>
        <p:nvSpPr>
          <p:cNvPr id="90115" name="Text Box 4"/>
          <p:cNvSpPr txBox="1">
            <a:spLocks noChangeArrowheads="1"/>
          </p:cNvSpPr>
          <p:nvPr/>
        </p:nvSpPr>
        <p:spPr bwMode="auto">
          <a:xfrm>
            <a:off x="2857500" y="365125"/>
            <a:ext cx="2825750" cy="762000"/>
          </a:xfrm>
          <a:prstGeom prst="rect">
            <a:avLst/>
          </a:prstGeom>
          <a:noFill/>
          <a:ln w="9525">
            <a:noFill/>
            <a:miter lim="800000"/>
          </a:ln>
        </p:spPr>
        <p:txBody>
          <a:bodyPr wrap="none">
            <a:spAutoFit/>
          </a:bodyPr>
          <a:lstStyle/>
          <a:p>
            <a:r>
              <a:rPr lang="zh-CN" altLang="en-US">
                <a:solidFill>
                  <a:srgbClr val="FF0000"/>
                </a:solidFill>
              </a:rPr>
              <a:t> </a:t>
            </a:r>
            <a:r>
              <a:rPr lang="zh-CN" altLang="en-US" sz="4400" b="1">
                <a:solidFill>
                  <a:srgbClr val="FF0000"/>
                </a:solidFill>
                <a:latin typeface="微软雅黑" panose="020B0503020204020204" charset="-122"/>
                <a:ea typeface="微软雅黑" panose="020B0503020204020204" charset="-122"/>
              </a:rPr>
              <a:t>6、万能药</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2" descr="1250135385f4Gd5Row"/>
          <p:cNvPicPr>
            <a:picLocks noChangeAspect="1" noChangeArrowheads="1"/>
          </p:cNvPicPr>
          <p:nvPr/>
        </p:nvPicPr>
        <p:blipFill>
          <a:blip r:embed="rId1"/>
          <a:srcRect/>
          <a:stretch>
            <a:fillRect/>
          </a:stretch>
        </p:blipFill>
        <p:spPr bwMode="auto">
          <a:xfrm>
            <a:off x="-31750" y="1692275"/>
            <a:ext cx="4387850" cy="5053013"/>
          </a:xfrm>
          <a:prstGeom prst="rect">
            <a:avLst/>
          </a:prstGeom>
          <a:noFill/>
          <a:ln w="9525">
            <a:noFill/>
            <a:miter lim="800000"/>
            <a:headEnd/>
            <a:tailEnd/>
          </a:ln>
        </p:spPr>
      </p:pic>
      <p:sp>
        <p:nvSpPr>
          <p:cNvPr id="91138" name="Text Box 3"/>
          <p:cNvSpPr txBox="1">
            <a:spLocks noChangeArrowheads="1"/>
          </p:cNvSpPr>
          <p:nvPr/>
        </p:nvSpPr>
        <p:spPr bwMode="auto">
          <a:xfrm>
            <a:off x="4356100" y="1692275"/>
            <a:ext cx="4508500" cy="4786313"/>
          </a:xfrm>
          <a:prstGeom prst="rect">
            <a:avLst/>
          </a:prstGeom>
          <a:noFill/>
          <a:ln w="9525">
            <a:noFill/>
            <a:miter lim="800000"/>
          </a:ln>
        </p:spPr>
        <p:txBody>
          <a:bodyPr>
            <a:spAutoFit/>
          </a:bodyPr>
          <a:lstStyle/>
          <a:p>
            <a:r>
              <a:rPr lang="zh-CN" altLang="en-US" sz="2800" b="1">
                <a:solidFill>
                  <a:schemeClr val="tx2"/>
                </a:solidFill>
              </a:rPr>
              <a:t>能量保护罩是力场形式，通过偏移或吸收碰撞力量，可用于防护武器的攻击或暴风雨等自然力量的侵袭。这项科学计划可适用于地球表面，或是太空中保护一个物体。其工作原理是吸收或驱散前来攻击侵袭的能量，延长攻击的时间使攻击力逐渐削弱，最终在保护罩的抵制下瓦解。</a:t>
            </a:r>
            <a:endParaRPr lang="zh-CN" altLang="en-US" sz="2800" b="1">
              <a:solidFill>
                <a:schemeClr val="tx2"/>
              </a:solidFill>
            </a:endParaRPr>
          </a:p>
        </p:txBody>
      </p:sp>
      <p:sp>
        <p:nvSpPr>
          <p:cNvPr id="91139" name="Text Box 4"/>
          <p:cNvSpPr txBox="1">
            <a:spLocks noChangeArrowheads="1"/>
          </p:cNvSpPr>
          <p:nvPr/>
        </p:nvSpPr>
        <p:spPr bwMode="auto">
          <a:xfrm>
            <a:off x="2479675" y="404813"/>
            <a:ext cx="3879850" cy="762000"/>
          </a:xfrm>
          <a:prstGeom prst="rect">
            <a:avLst/>
          </a:prstGeom>
          <a:noFill/>
          <a:ln w="9525">
            <a:noFill/>
            <a:miter lim="800000"/>
          </a:ln>
        </p:spPr>
        <p:txBody>
          <a:bodyPr wrap="none">
            <a:spAutoFit/>
          </a:bodyPr>
          <a:lstStyle/>
          <a:p>
            <a:r>
              <a:rPr lang="zh-CN" altLang="en-US" sz="4400" b="1">
                <a:solidFill>
                  <a:srgbClr val="FF0000"/>
                </a:solidFill>
                <a:latin typeface="微软雅黑" panose="020B0503020204020204" charset="-122"/>
                <a:ea typeface="微软雅黑" panose="020B0503020204020204" charset="-122"/>
              </a:rPr>
              <a:t>7、能量保护罩</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2" descr="12501353851NeHfWa3"/>
          <p:cNvPicPr>
            <a:picLocks noChangeAspect="1" noChangeArrowheads="1"/>
          </p:cNvPicPr>
          <p:nvPr/>
        </p:nvPicPr>
        <p:blipFill>
          <a:blip r:embed="rId1"/>
          <a:srcRect/>
          <a:stretch>
            <a:fillRect/>
          </a:stretch>
        </p:blipFill>
        <p:spPr bwMode="auto">
          <a:xfrm>
            <a:off x="36513" y="1549400"/>
            <a:ext cx="4752975" cy="5346700"/>
          </a:xfrm>
          <a:prstGeom prst="rect">
            <a:avLst/>
          </a:prstGeom>
          <a:noFill/>
          <a:ln w="9525">
            <a:noFill/>
            <a:miter lim="800000"/>
            <a:headEnd/>
            <a:tailEnd/>
          </a:ln>
        </p:spPr>
      </p:pic>
      <p:sp>
        <p:nvSpPr>
          <p:cNvPr id="92162" name="Text Box 3"/>
          <p:cNvSpPr txBox="1">
            <a:spLocks noChangeArrowheads="1"/>
          </p:cNvSpPr>
          <p:nvPr/>
        </p:nvSpPr>
        <p:spPr bwMode="auto">
          <a:xfrm>
            <a:off x="3260725" y="758825"/>
            <a:ext cx="3035300" cy="700088"/>
          </a:xfrm>
          <a:prstGeom prst="rect">
            <a:avLst/>
          </a:prstGeom>
          <a:noFill/>
          <a:ln w="9525">
            <a:noFill/>
            <a:miter lim="800000"/>
          </a:ln>
        </p:spPr>
        <p:txBody>
          <a:bodyPr wrap="none">
            <a:spAutoFit/>
          </a:bodyPr>
          <a:lstStyle/>
          <a:p>
            <a:r>
              <a:rPr lang="zh-CN" altLang="en-US" sz="4000" b="1">
                <a:solidFill>
                  <a:srgbClr val="FF0000"/>
                </a:solidFill>
                <a:latin typeface="微软雅黑" panose="020B0503020204020204" charset="-122"/>
                <a:ea typeface="微软雅黑" panose="020B0503020204020204" charset="-122"/>
              </a:rPr>
              <a:t>8、太空电梯</a:t>
            </a:r>
            <a:endParaRPr lang="zh-CN" altLang="en-US" sz="4000" b="1">
              <a:solidFill>
                <a:srgbClr val="FF0000"/>
              </a:solidFill>
              <a:latin typeface="微软雅黑" panose="020B0503020204020204" charset="-122"/>
              <a:ea typeface="微软雅黑" panose="020B0503020204020204" charset="-122"/>
            </a:endParaRPr>
          </a:p>
        </p:txBody>
      </p:sp>
      <p:sp>
        <p:nvSpPr>
          <p:cNvPr id="92163" name="Text Box 4"/>
          <p:cNvSpPr txBox="1">
            <a:spLocks noChangeArrowheads="1"/>
          </p:cNvSpPr>
          <p:nvPr/>
        </p:nvSpPr>
        <p:spPr bwMode="auto">
          <a:xfrm>
            <a:off x="4789488" y="1549400"/>
            <a:ext cx="4287837" cy="6035675"/>
          </a:xfrm>
          <a:prstGeom prst="rect">
            <a:avLst/>
          </a:prstGeom>
          <a:noFill/>
          <a:ln w="9525">
            <a:noFill/>
            <a:miter lim="800000"/>
          </a:ln>
        </p:spPr>
        <p:txBody>
          <a:bodyPr>
            <a:spAutoFit/>
          </a:bodyPr>
          <a:lstStyle/>
          <a:p>
            <a:r>
              <a:rPr lang="zh-CN" altLang="en-US" sz="2800" b="1">
                <a:solidFill>
                  <a:schemeClr val="tx2"/>
                </a:solidFill>
              </a:rPr>
              <a:t>科学家提议建造太空电梯意在实现从地球表面向太空传输物体。</a:t>
            </a:r>
            <a:endParaRPr lang="en-US" altLang="zh-CN" sz="2800" b="1">
              <a:solidFill>
                <a:schemeClr val="tx2"/>
              </a:solidFill>
            </a:endParaRPr>
          </a:p>
          <a:p>
            <a:r>
              <a:rPr lang="en-US" altLang="zh-CN" sz="2800" b="1">
                <a:solidFill>
                  <a:schemeClr val="tx2"/>
                </a:solidFill>
              </a:rPr>
              <a:t> </a:t>
            </a:r>
            <a:r>
              <a:rPr lang="zh-CN" altLang="en-US" sz="2800" b="1">
                <a:solidFill>
                  <a:schemeClr val="tx2"/>
                </a:solidFill>
              </a:rPr>
              <a:t>这将如何实现呢？最通常的方法是采用绳索，这可以是电缆或绳链，当地球旋转时，在地面上的绳索末端可抵消重力惯性，保持绳索处于拉紧状态。人造卫星或宇宙飞船系在绳索上无需使用火箭推进装置即可升空。</a:t>
            </a:r>
            <a:r>
              <a:rPr lang="en-US" altLang="zh-CN" sz="2800" b="1">
                <a:solidFill>
                  <a:schemeClr val="tx2"/>
                </a:solidFill>
              </a:rPr>
              <a:t> </a:t>
            </a:r>
            <a:endParaRPr lang="en-US" altLang="zh-CN" sz="2800" b="1">
              <a:solidFill>
                <a:schemeClr val="tx2"/>
              </a:solidFill>
            </a:endParaRPr>
          </a:p>
          <a:p>
            <a:endParaRPr lang="en-US" altLang="zh-CN"/>
          </a:p>
          <a:p>
            <a:r>
              <a:rPr lang="en-US" altLang="zh-CN"/>
              <a:t> </a:t>
            </a:r>
            <a:endParaRPr lang="en-US" altLang="zh-CN"/>
          </a:p>
          <a:p>
            <a:endParaRPr lang="zh-CN" altLang="en-US"/>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2" descr="1250135385xmiywT39"/>
          <p:cNvPicPr>
            <a:picLocks noChangeAspect="1" noChangeArrowheads="1"/>
          </p:cNvPicPr>
          <p:nvPr/>
        </p:nvPicPr>
        <p:blipFill>
          <a:blip r:embed="rId1"/>
          <a:srcRect/>
          <a:stretch>
            <a:fillRect/>
          </a:stretch>
        </p:blipFill>
        <p:spPr bwMode="auto">
          <a:xfrm>
            <a:off x="0" y="1557338"/>
            <a:ext cx="4257675" cy="5329237"/>
          </a:xfrm>
          <a:prstGeom prst="rect">
            <a:avLst/>
          </a:prstGeom>
          <a:noFill/>
          <a:ln w="9525">
            <a:noFill/>
            <a:miter lim="800000"/>
            <a:headEnd/>
            <a:tailEnd/>
          </a:ln>
        </p:spPr>
      </p:pic>
      <p:sp>
        <p:nvSpPr>
          <p:cNvPr id="93186" name="Text Box 3"/>
          <p:cNvSpPr txBox="1">
            <a:spLocks noChangeArrowheads="1"/>
          </p:cNvSpPr>
          <p:nvPr/>
        </p:nvSpPr>
        <p:spPr bwMode="auto">
          <a:xfrm>
            <a:off x="1917700" y="288925"/>
            <a:ext cx="5464175" cy="762000"/>
          </a:xfrm>
          <a:prstGeom prst="rect">
            <a:avLst/>
          </a:prstGeom>
          <a:noFill/>
          <a:ln w="9525">
            <a:noFill/>
            <a:miter lim="800000"/>
          </a:ln>
        </p:spPr>
        <p:txBody>
          <a:bodyPr>
            <a:spAutoFit/>
          </a:bodyPr>
          <a:lstStyle/>
          <a:p>
            <a:r>
              <a:rPr lang="zh-CN" altLang="en-US" sz="4400" b="1">
                <a:solidFill>
                  <a:srgbClr val="FF0000"/>
                </a:solidFill>
                <a:latin typeface="微软雅黑" panose="020B0503020204020204" charset="-122"/>
                <a:ea typeface="微软雅黑" panose="020B0503020204020204" charset="-122"/>
              </a:rPr>
              <a:t>9、外星环境地球化</a:t>
            </a:r>
            <a:endParaRPr lang="zh-CN" altLang="en-US" sz="4400" b="1">
              <a:solidFill>
                <a:srgbClr val="FF0000"/>
              </a:solidFill>
              <a:latin typeface="微软雅黑" panose="020B0503020204020204" charset="-122"/>
              <a:ea typeface="微软雅黑" panose="020B0503020204020204" charset="-122"/>
            </a:endParaRPr>
          </a:p>
        </p:txBody>
      </p:sp>
      <p:sp>
        <p:nvSpPr>
          <p:cNvPr id="93187" name="Text Box 4"/>
          <p:cNvSpPr txBox="1">
            <a:spLocks noChangeArrowheads="1"/>
          </p:cNvSpPr>
          <p:nvPr/>
        </p:nvSpPr>
        <p:spPr bwMode="auto">
          <a:xfrm>
            <a:off x="4257675" y="1557338"/>
            <a:ext cx="4924425" cy="5211762"/>
          </a:xfrm>
          <a:prstGeom prst="rect">
            <a:avLst/>
          </a:prstGeom>
          <a:noFill/>
          <a:ln w="9525">
            <a:noFill/>
            <a:miter lim="800000"/>
          </a:ln>
        </p:spPr>
        <p:txBody>
          <a:bodyPr>
            <a:spAutoFit/>
          </a:bodyPr>
          <a:lstStyle/>
          <a:p>
            <a:r>
              <a:rPr lang="zh-CN" altLang="en-US" sz="2800" b="1">
                <a:latin typeface="宋体" panose="02010600030101010101" pitchFamily="2" charset="-122"/>
              </a:rPr>
              <a:t>外星环境地球化是指人类对某个潜在适合人类居住的星体改造，改造成类似地球的大气层、温度、地貌或生态结构，以适合人类的居住。这将如何实现呢？第一部分是生态合成性，将地球上的生物转移到被瓦解的外星生态环境中，加速生态环境的恢复；第二部分是地形适合性，在外星球上建造一个可居住的场地，最终无数个这样的生活基地遍布整个星球。</a:t>
            </a:r>
            <a:endParaRPr lang="zh-CN" altLang="en-US" sz="2800" b="1">
              <a:latin typeface="宋体" panose="02010600030101010101" pitchFamily="2" charset="-122"/>
            </a:endParaRP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p:nvPr>
        </p:nvSpPr>
        <p:spPr>
          <a:xfrm>
            <a:off x="311150" y="333375"/>
            <a:ext cx="8229600" cy="1141413"/>
          </a:xfrm>
        </p:spPr>
        <p:txBody>
          <a:bodyPr/>
          <a:lstStyle/>
          <a:p>
            <a:pPr eaLnBrk="1" hangingPunct="1"/>
            <a:r>
              <a:rPr lang="zh-CN" altLang="en-US" smtClean="0"/>
              <a:t>                     </a:t>
            </a:r>
            <a:r>
              <a:rPr lang="zh-CN" altLang="en-US" sz="4400" smtClean="0">
                <a:solidFill>
                  <a:srgbClr val="FF0000"/>
                </a:solidFill>
                <a:latin typeface="微软雅黑" panose="020B0503020204020204" charset="-122"/>
              </a:rPr>
              <a:t>10、星际航行</a:t>
            </a:r>
            <a:endParaRPr lang="zh-CN" altLang="en-US" sz="4400" smtClean="0">
              <a:solidFill>
                <a:srgbClr val="FF0000"/>
              </a:solidFill>
              <a:latin typeface="微软雅黑" panose="020B0503020204020204" charset="-122"/>
            </a:endParaRPr>
          </a:p>
        </p:txBody>
      </p:sp>
      <p:pic>
        <p:nvPicPr>
          <p:cNvPr id="94210" name="Picture 3" descr="1250135385iG4hC9Ni"/>
          <p:cNvPicPr>
            <a:picLocks noChangeAspect="1" noChangeArrowheads="1"/>
          </p:cNvPicPr>
          <p:nvPr/>
        </p:nvPicPr>
        <p:blipFill>
          <a:blip r:embed="rId1"/>
          <a:srcRect/>
          <a:stretch>
            <a:fillRect/>
          </a:stretch>
        </p:blipFill>
        <p:spPr bwMode="auto">
          <a:xfrm>
            <a:off x="-104775" y="1773238"/>
            <a:ext cx="4530725" cy="5064125"/>
          </a:xfrm>
          <a:prstGeom prst="rect">
            <a:avLst/>
          </a:prstGeom>
          <a:noFill/>
          <a:ln w="9525">
            <a:noFill/>
            <a:miter lim="800000"/>
            <a:headEnd/>
            <a:tailEnd/>
          </a:ln>
        </p:spPr>
      </p:pic>
      <p:sp>
        <p:nvSpPr>
          <p:cNvPr id="94211" name="Text Box 4"/>
          <p:cNvSpPr txBox="1">
            <a:spLocks noChangeArrowheads="1"/>
          </p:cNvSpPr>
          <p:nvPr/>
        </p:nvSpPr>
        <p:spPr bwMode="auto">
          <a:xfrm>
            <a:off x="4425950" y="1773238"/>
            <a:ext cx="4826000" cy="4784725"/>
          </a:xfrm>
          <a:prstGeom prst="rect">
            <a:avLst/>
          </a:prstGeom>
          <a:noFill/>
          <a:ln w="9525">
            <a:noFill/>
            <a:miter lim="800000"/>
          </a:ln>
        </p:spPr>
        <p:txBody>
          <a:bodyPr>
            <a:spAutoFit/>
          </a:bodyPr>
          <a:lstStyle/>
          <a:p>
            <a:r>
              <a:rPr lang="zh-CN" altLang="en-US" sz="2800" b="1">
                <a:solidFill>
                  <a:schemeClr val="tx2"/>
                </a:solidFill>
                <a:latin typeface="宋体" panose="02010600030101010101" pitchFamily="2" charset="-122"/>
              </a:rPr>
              <a:t>星际航行是指有人或无人驾驶在星际之间旅行。由于距离非常遥远，星际旅行要比太阳系间旅行更难以实现。这将如何实现呢？目前，美国宇航局“突破推进力物理学计划”明确指出星际旅行成为可能必须的两项技术突破：尽可能添加达到最大推进力速度的方法；新型舰载能量生产以驱动星际航行器上的装置。</a:t>
            </a:r>
            <a:endParaRPr lang="zh-CN" altLang="en-US" sz="2800" b="1">
              <a:solidFill>
                <a:schemeClr val="tx2"/>
              </a:solidFill>
              <a:latin typeface="宋体" panose="02010600030101010101" pitchFamily="2" charset="-122"/>
            </a:endParaRP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WordArt 2"/>
          <p:cNvSpPr>
            <a:spLocks noChangeArrowheads="1" noChangeShapeType="1"/>
          </p:cNvSpPr>
          <p:nvPr/>
        </p:nvSpPr>
        <p:spPr bwMode="auto">
          <a:xfrm>
            <a:off x="1620838" y="1701800"/>
            <a:ext cx="6264275" cy="34575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宋体" panose="02010600030101010101" pitchFamily="2" charset="-122"/>
                <a:ea typeface="宋体" panose="02010600030101010101" pitchFamily="2" charset="-122"/>
              </a:rPr>
              <a:t>科技是第一生产力！</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宋体" panose="02010600030101010101" pitchFamily="2" charset="-122"/>
              <a:ea typeface="宋体" panose="02010600030101010101" pitchFamily="2" charset="-122"/>
            </a:endParaRPr>
          </a:p>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宋体" panose="02010600030101010101" pitchFamily="2" charset="-122"/>
                <a:ea typeface="宋体" panose="02010600030101010101" pitchFamily="2" charset="-122"/>
              </a:rPr>
              <a:t>实现这些靠大家！</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zh-CN" altLang="en-US">
                <a:solidFill>
                  <a:srgbClr val="000099"/>
                </a:solidFill>
                <a:effectLst>
                  <a:outerShdw blurRad="38100" dist="38100" dir="2700000" algn="tl">
                    <a:srgbClr val="DDDDDD"/>
                  </a:outerShdw>
                </a:effectLst>
                <a:ea typeface="黑体" panose="02010609060101010101" charset="-122"/>
                <a:cs typeface="黑体" panose="02010609060101010101" charset="-122"/>
              </a:rPr>
              <a:t>轮轴的原理</a:t>
            </a:r>
            <a:endParaRPr lang="zh-CN" altLang="en-US">
              <a:solidFill>
                <a:srgbClr val="000099"/>
              </a:solidFill>
              <a:effectLst>
                <a:outerShdw blurRad="38100" dist="38100" dir="2700000" algn="tl">
                  <a:srgbClr val="DDDDDD"/>
                </a:outerShdw>
              </a:effectLst>
              <a:ea typeface="黑体" panose="02010609060101010101" charset="-122"/>
              <a:cs typeface="黑体" panose="02010609060101010101" charset="-122"/>
            </a:endParaRPr>
          </a:p>
        </p:txBody>
      </p:sp>
      <p:pic>
        <p:nvPicPr>
          <p:cNvPr id="31746" name="Picture 3" descr="轮轴"/>
          <p:cNvPicPr>
            <a:picLocks noChangeAspect="1" noChangeArrowheads="1"/>
          </p:cNvPicPr>
          <p:nvPr/>
        </p:nvPicPr>
        <p:blipFill>
          <a:blip r:embed="rId1"/>
          <a:srcRect/>
          <a:stretch>
            <a:fillRect/>
          </a:stretch>
        </p:blipFill>
        <p:spPr bwMode="auto">
          <a:xfrm>
            <a:off x="5067300" y="1662113"/>
            <a:ext cx="3238500" cy="4765675"/>
          </a:xfrm>
          <a:prstGeom prst="rect">
            <a:avLst/>
          </a:prstGeom>
          <a:noFill/>
          <a:ln w="9525">
            <a:noFill/>
            <a:miter lim="800000"/>
            <a:headEnd/>
            <a:tailEnd/>
          </a:ln>
        </p:spPr>
      </p:pic>
      <p:sp>
        <p:nvSpPr>
          <p:cNvPr id="31747" name="Text Box 4"/>
          <p:cNvSpPr txBox="1">
            <a:spLocks noChangeArrowheads="1"/>
          </p:cNvSpPr>
          <p:nvPr/>
        </p:nvSpPr>
        <p:spPr bwMode="auto">
          <a:xfrm>
            <a:off x="1465263" y="2740025"/>
            <a:ext cx="184150" cy="457200"/>
          </a:xfrm>
          <a:prstGeom prst="rect">
            <a:avLst/>
          </a:prstGeom>
          <a:noFill/>
          <a:ln w="9525">
            <a:noFill/>
            <a:miter lim="800000"/>
          </a:ln>
        </p:spPr>
        <p:txBody>
          <a:bodyPr wrap="none">
            <a:spAutoFit/>
          </a:bodyPr>
          <a:lstStyle/>
          <a:p>
            <a:pPr eaLnBrk="0" hangingPunct="0"/>
            <a:endParaRPr lang="zh-CN" altLang="en-US" sz="2400" b="1">
              <a:latin typeface="Times New Roman" panose="02020603050405020304" pitchFamily="18" charset="0"/>
            </a:endParaRPr>
          </a:p>
        </p:txBody>
      </p:sp>
      <p:sp>
        <p:nvSpPr>
          <p:cNvPr id="28677" name="Text Box 5"/>
          <p:cNvSpPr txBox="1">
            <a:spLocks noChangeArrowheads="1"/>
          </p:cNvSpPr>
          <p:nvPr/>
        </p:nvSpPr>
        <p:spPr bwMode="auto">
          <a:xfrm>
            <a:off x="1379538" y="2811463"/>
            <a:ext cx="3544887" cy="519112"/>
          </a:xfrm>
          <a:prstGeom prst="rect">
            <a:avLst/>
          </a:prstGeom>
          <a:noFill/>
          <a:ln w="9525">
            <a:noFill/>
            <a:miter lim="800000"/>
          </a:ln>
        </p:spPr>
        <p:txBody>
          <a:bodyPr wrap="none">
            <a:spAutoFit/>
          </a:bodyPr>
          <a:lstStyle/>
          <a:p>
            <a:pPr eaLnBrk="0" hangingPunct="0"/>
            <a:r>
              <a:rPr lang="en-US" altLang="zh-CN" sz="2800" b="1">
                <a:solidFill>
                  <a:srgbClr val="660066"/>
                </a:solidFill>
                <a:latin typeface="Times New Roman" panose="02020603050405020304" pitchFamily="18" charset="0"/>
              </a:rPr>
              <a:t>a.</a:t>
            </a:r>
            <a:r>
              <a:rPr lang="zh-CN" altLang="en-US" sz="2800" b="1">
                <a:solidFill>
                  <a:srgbClr val="660066"/>
                </a:solidFill>
                <a:latin typeface="黑体" panose="02010609060101010101" charset="-122"/>
              </a:rPr>
              <a:t>动力臂为轮半径</a:t>
            </a:r>
            <a:r>
              <a:rPr lang="en-US" altLang="zh-CN" sz="2800" b="1" i="1">
                <a:solidFill>
                  <a:srgbClr val="660066"/>
                </a:solidFill>
                <a:latin typeface="Times New Roman" panose="02020603050405020304" pitchFamily="18" charset="0"/>
              </a:rPr>
              <a:t>R</a:t>
            </a:r>
            <a:r>
              <a:rPr lang="zh-CN" altLang="en-US" sz="2800" b="1">
                <a:solidFill>
                  <a:srgbClr val="660066"/>
                </a:solidFill>
                <a:latin typeface="黑体" panose="02010609060101010101" charset="-122"/>
              </a:rPr>
              <a:t>，</a:t>
            </a:r>
            <a:endParaRPr lang="zh-CN" altLang="en-US" sz="2800" b="1">
              <a:solidFill>
                <a:srgbClr val="660066"/>
              </a:solidFill>
              <a:latin typeface="黑体" panose="02010609060101010101" charset="-122"/>
            </a:endParaRPr>
          </a:p>
        </p:txBody>
      </p:sp>
      <p:sp>
        <p:nvSpPr>
          <p:cNvPr id="28678" name="Text Box 6"/>
          <p:cNvSpPr txBox="1">
            <a:spLocks noChangeArrowheads="1"/>
          </p:cNvSpPr>
          <p:nvPr/>
        </p:nvSpPr>
        <p:spPr bwMode="auto">
          <a:xfrm>
            <a:off x="1379538" y="4167188"/>
            <a:ext cx="3467100" cy="519112"/>
          </a:xfrm>
          <a:prstGeom prst="rect">
            <a:avLst/>
          </a:prstGeom>
          <a:noFill/>
          <a:ln w="9525">
            <a:noFill/>
            <a:miter lim="800000"/>
          </a:ln>
        </p:spPr>
        <p:txBody>
          <a:bodyPr wrap="none">
            <a:spAutoFit/>
          </a:bodyPr>
          <a:lstStyle/>
          <a:p>
            <a:pPr eaLnBrk="0" hangingPunct="0"/>
            <a:r>
              <a:rPr lang="en-US" altLang="zh-CN" sz="2800" b="1">
                <a:solidFill>
                  <a:srgbClr val="660066"/>
                </a:solidFill>
                <a:latin typeface="Times New Roman" panose="02020603050405020304" pitchFamily="18" charset="0"/>
              </a:rPr>
              <a:t>b.</a:t>
            </a:r>
            <a:r>
              <a:rPr lang="zh-CN" altLang="en-US" sz="2800" b="1">
                <a:solidFill>
                  <a:srgbClr val="660066"/>
                </a:solidFill>
                <a:latin typeface="黑体" panose="02010609060101010101" charset="-122"/>
              </a:rPr>
              <a:t>阻力臂为轴半径</a:t>
            </a:r>
            <a:r>
              <a:rPr lang="en-US" altLang="zh-CN" sz="2800" b="1" i="1">
                <a:solidFill>
                  <a:srgbClr val="660066"/>
                </a:solidFill>
                <a:latin typeface="Times New Roman" panose="02020603050405020304" pitchFamily="18" charset="0"/>
              </a:rPr>
              <a:t>r</a:t>
            </a:r>
            <a:r>
              <a:rPr lang="zh-CN" altLang="en-US" sz="2800" b="1">
                <a:solidFill>
                  <a:srgbClr val="660066"/>
                </a:solidFill>
                <a:latin typeface="黑体" panose="02010609060101010101" charset="-122"/>
              </a:rPr>
              <a:t>。</a:t>
            </a:r>
            <a:endParaRPr lang="zh-CN" altLang="en-US" sz="2800" b="1">
              <a:solidFill>
                <a:srgbClr val="660066"/>
              </a:solidFill>
              <a:latin typeface="黑体" panose="02010609060101010101" charset="-122"/>
            </a:endParaRPr>
          </a:p>
        </p:txBody>
      </p:sp>
      <p:grpSp>
        <p:nvGrpSpPr>
          <p:cNvPr id="28679" name="Group 7"/>
          <p:cNvGrpSpPr/>
          <p:nvPr/>
        </p:nvGrpSpPr>
        <p:grpSpPr bwMode="auto">
          <a:xfrm>
            <a:off x="6486525" y="3128963"/>
            <a:ext cx="1057275" cy="703262"/>
            <a:chOff x="4086" y="1971"/>
            <a:chExt cx="666" cy="443"/>
          </a:xfrm>
        </p:grpSpPr>
        <p:sp>
          <p:nvSpPr>
            <p:cNvPr id="31755" name="AutoShape 8"/>
            <p:cNvSpPr/>
            <p:nvPr/>
          </p:nvSpPr>
          <p:spPr bwMode="auto">
            <a:xfrm rot="-5400000">
              <a:off x="4306" y="1751"/>
              <a:ext cx="207" cy="648"/>
            </a:xfrm>
            <a:prstGeom prst="leftBrace">
              <a:avLst>
                <a:gd name="adj1" fmla="val 26087"/>
                <a:gd name="adj2" fmla="val 50000"/>
              </a:avLst>
            </a:prstGeom>
            <a:noFill/>
            <a:ln w="28575">
              <a:solidFill>
                <a:srgbClr val="FFCC00"/>
              </a:solidFill>
              <a:round/>
            </a:ln>
          </p:spPr>
          <p:txBody>
            <a:bodyPr wrap="none" anchor="ctr"/>
            <a:lstStyle/>
            <a:p>
              <a:endParaRPr lang="zh-CN" altLang="en-US"/>
            </a:p>
          </p:txBody>
        </p:sp>
        <p:sp>
          <p:nvSpPr>
            <p:cNvPr id="31756" name="Line 9"/>
            <p:cNvSpPr>
              <a:spLocks noChangeShapeType="1"/>
            </p:cNvSpPr>
            <p:nvPr/>
          </p:nvSpPr>
          <p:spPr bwMode="auto">
            <a:xfrm>
              <a:off x="4086" y="1971"/>
              <a:ext cx="666" cy="0"/>
            </a:xfrm>
            <a:prstGeom prst="line">
              <a:avLst/>
            </a:prstGeom>
            <a:noFill/>
            <a:ln w="28575">
              <a:solidFill>
                <a:srgbClr val="FFCC00"/>
              </a:solidFill>
              <a:prstDash val="dash"/>
              <a:round/>
            </a:ln>
          </p:spPr>
          <p:txBody>
            <a:bodyPr/>
            <a:lstStyle/>
            <a:p>
              <a:endParaRPr lang="zh-CN" altLang="en-US"/>
            </a:p>
          </p:txBody>
        </p:sp>
        <p:sp>
          <p:nvSpPr>
            <p:cNvPr id="31757" name="Text Box 10"/>
            <p:cNvSpPr txBox="1">
              <a:spLocks noChangeArrowheads="1"/>
            </p:cNvSpPr>
            <p:nvPr/>
          </p:nvSpPr>
          <p:spPr bwMode="auto">
            <a:xfrm>
              <a:off x="4298" y="2126"/>
              <a:ext cx="244" cy="288"/>
            </a:xfrm>
            <a:prstGeom prst="rect">
              <a:avLst/>
            </a:prstGeom>
            <a:noFill/>
            <a:ln w="9525">
              <a:noFill/>
              <a:miter lim="800000"/>
            </a:ln>
          </p:spPr>
          <p:txBody>
            <a:bodyPr wrap="none">
              <a:spAutoFit/>
            </a:bodyPr>
            <a:lstStyle/>
            <a:p>
              <a:pPr eaLnBrk="0" hangingPunct="0"/>
              <a:r>
                <a:rPr lang="en-US" altLang="zh-CN" sz="2400" b="1" i="1">
                  <a:solidFill>
                    <a:srgbClr val="FF0000"/>
                  </a:solidFill>
                  <a:latin typeface="Times New Roman" panose="02020603050405020304" pitchFamily="18" charset="0"/>
                </a:rPr>
                <a:t>R</a:t>
              </a:r>
              <a:endParaRPr lang="en-US" altLang="zh-CN" sz="2400" b="1" i="1">
                <a:solidFill>
                  <a:srgbClr val="FF0000"/>
                </a:solidFill>
                <a:latin typeface="Times New Roman" panose="02020603050405020304" pitchFamily="18" charset="0"/>
              </a:endParaRPr>
            </a:p>
          </p:txBody>
        </p:sp>
      </p:grpSp>
      <p:grpSp>
        <p:nvGrpSpPr>
          <p:cNvPr id="28683" name="Group 11"/>
          <p:cNvGrpSpPr/>
          <p:nvPr/>
        </p:nvGrpSpPr>
        <p:grpSpPr bwMode="auto">
          <a:xfrm>
            <a:off x="6175375" y="2555875"/>
            <a:ext cx="320675" cy="539750"/>
            <a:chOff x="3890" y="1610"/>
            <a:chExt cx="202" cy="340"/>
          </a:xfrm>
        </p:grpSpPr>
        <p:sp>
          <p:nvSpPr>
            <p:cNvPr id="31752" name="AutoShape 12"/>
            <p:cNvSpPr/>
            <p:nvPr/>
          </p:nvSpPr>
          <p:spPr bwMode="auto">
            <a:xfrm rot="5400000">
              <a:off x="3939" y="1797"/>
              <a:ext cx="117" cy="189"/>
            </a:xfrm>
            <a:prstGeom prst="leftBrace">
              <a:avLst>
                <a:gd name="adj1" fmla="val 13462"/>
                <a:gd name="adj2" fmla="val 55556"/>
              </a:avLst>
            </a:prstGeom>
            <a:noFill/>
            <a:ln w="25400">
              <a:solidFill>
                <a:srgbClr val="FFCC00"/>
              </a:solidFill>
              <a:round/>
            </a:ln>
          </p:spPr>
          <p:txBody>
            <a:bodyPr wrap="none" anchor="ctr"/>
            <a:lstStyle/>
            <a:p>
              <a:endParaRPr lang="zh-CN" altLang="en-US"/>
            </a:p>
          </p:txBody>
        </p:sp>
        <p:sp>
          <p:nvSpPr>
            <p:cNvPr id="31753" name="Line 13"/>
            <p:cNvSpPr>
              <a:spLocks noChangeShapeType="1"/>
            </p:cNvSpPr>
            <p:nvPr/>
          </p:nvSpPr>
          <p:spPr bwMode="auto">
            <a:xfrm>
              <a:off x="3894" y="1950"/>
              <a:ext cx="171" cy="0"/>
            </a:xfrm>
            <a:prstGeom prst="line">
              <a:avLst/>
            </a:prstGeom>
            <a:noFill/>
            <a:ln w="28575">
              <a:solidFill>
                <a:srgbClr val="FFCC00"/>
              </a:solidFill>
              <a:prstDash val="dash"/>
              <a:round/>
            </a:ln>
          </p:spPr>
          <p:txBody>
            <a:bodyPr/>
            <a:lstStyle/>
            <a:p>
              <a:endParaRPr lang="zh-CN" altLang="en-US"/>
            </a:p>
          </p:txBody>
        </p:sp>
        <p:sp>
          <p:nvSpPr>
            <p:cNvPr id="31754" name="Text Box 14"/>
            <p:cNvSpPr txBox="1">
              <a:spLocks noChangeArrowheads="1"/>
            </p:cNvSpPr>
            <p:nvPr/>
          </p:nvSpPr>
          <p:spPr bwMode="auto">
            <a:xfrm>
              <a:off x="3890" y="1610"/>
              <a:ext cx="191" cy="288"/>
            </a:xfrm>
            <a:prstGeom prst="rect">
              <a:avLst/>
            </a:prstGeom>
            <a:noFill/>
            <a:ln w="9525">
              <a:noFill/>
              <a:miter lim="800000"/>
            </a:ln>
          </p:spPr>
          <p:txBody>
            <a:bodyPr wrap="none">
              <a:spAutoFit/>
            </a:bodyPr>
            <a:lstStyle/>
            <a:p>
              <a:pPr eaLnBrk="0" hangingPunct="0"/>
              <a:r>
                <a:rPr lang="en-US" altLang="zh-CN" sz="2400" b="1" i="1">
                  <a:solidFill>
                    <a:srgbClr val="FF0000"/>
                  </a:solidFill>
                  <a:latin typeface="Times New Roman" panose="02020603050405020304" pitchFamily="18" charset="0"/>
                </a:rPr>
                <a:t>r</a:t>
              </a:r>
              <a:endParaRPr lang="en-US" altLang="zh-CN" sz="2400" b="1" i="1">
                <a:solidFill>
                  <a:srgbClr val="FF0000"/>
                </a:solidFill>
                <a:latin typeface="Times New Roman" panose="02020603050405020304"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blinds(horizontal)">
                                      <p:cBhvr>
                                        <p:cTn id="7" dur="500"/>
                                        <p:tgtEl>
                                          <p:spTgt spid="28677"/>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28679"/>
                                        </p:tgtEl>
                                        <p:attrNameLst>
                                          <p:attrName>style.visibility</p:attrName>
                                        </p:attrNameLst>
                                      </p:cBhvr>
                                      <p:to>
                                        <p:strVal val="visible"/>
                                      </p:to>
                                    </p:set>
                                    <p:animEffect transition="in" filter="box(in)">
                                      <p:cBhvr>
                                        <p:cTn id="11" dur="500"/>
                                        <p:tgtEl>
                                          <p:spTgt spid="28679"/>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28678"/>
                                        </p:tgtEl>
                                        <p:attrNameLst>
                                          <p:attrName>style.visibility</p:attrName>
                                        </p:attrNameLst>
                                      </p:cBhvr>
                                      <p:to>
                                        <p:strVal val="visible"/>
                                      </p:to>
                                    </p:set>
                                    <p:animEffect transition="in" filter="diamond(in)">
                                      <p:cBhvr>
                                        <p:cTn id="16" dur="2000"/>
                                        <p:tgtEl>
                                          <p:spTgt spid="28678"/>
                                        </p:tgtEl>
                                      </p:cBhvr>
                                    </p:animEffect>
                                  </p:childTnLst>
                                </p:cTn>
                              </p:par>
                            </p:childTnLst>
                          </p:cTn>
                        </p:par>
                        <p:par>
                          <p:cTn id="17" fill="hold">
                            <p:stCondLst>
                              <p:cond delay="2000"/>
                            </p:stCondLst>
                            <p:childTnLst>
                              <p:par>
                                <p:cTn id="18" presetID="4" presetClass="entr" presetSubtype="16" fill="hold" nodeType="afterEffect">
                                  <p:stCondLst>
                                    <p:cond delay="0"/>
                                  </p:stCondLst>
                                  <p:childTnLst>
                                    <p:set>
                                      <p:cBhvr>
                                        <p:cTn id="19" dur="1" fill="hold">
                                          <p:stCondLst>
                                            <p:cond delay="0"/>
                                          </p:stCondLst>
                                        </p:cTn>
                                        <p:tgtEl>
                                          <p:spTgt spid="28683"/>
                                        </p:tgtEl>
                                        <p:attrNameLst>
                                          <p:attrName>style.visibility</p:attrName>
                                        </p:attrNameLst>
                                      </p:cBhvr>
                                      <p:to>
                                        <p:strVal val="visible"/>
                                      </p:to>
                                    </p:set>
                                    <p:animEffect transition="in" filter="box(in)">
                                      <p:cBhvr>
                                        <p:cTn id="20" dur="5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11-图片-32 轮轴 "/>
          <p:cNvPicPr>
            <a:picLocks noChangeAspect="1" noChangeArrowheads="1"/>
          </p:cNvPicPr>
          <p:nvPr/>
        </p:nvPicPr>
        <p:blipFill>
          <a:blip r:embed="rId1"/>
          <a:srcRect/>
          <a:stretch>
            <a:fillRect/>
          </a:stretch>
        </p:blipFill>
        <p:spPr bwMode="auto">
          <a:xfrm>
            <a:off x="5562600" y="457200"/>
            <a:ext cx="3054350" cy="6105525"/>
          </a:xfrm>
          <a:prstGeom prst="rect">
            <a:avLst/>
          </a:prstGeom>
          <a:noFill/>
          <a:ln w="9525">
            <a:noFill/>
            <a:miter lim="800000"/>
            <a:headEnd/>
            <a:tailEnd/>
          </a:ln>
        </p:spPr>
      </p:pic>
      <p:sp>
        <p:nvSpPr>
          <p:cNvPr id="9219" name="Rectangle 3"/>
          <p:cNvSpPr>
            <a:spLocks noChangeArrowheads="1"/>
          </p:cNvSpPr>
          <p:nvPr/>
        </p:nvSpPr>
        <p:spPr bwMode="auto">
          <a:xfrm>
            <a:off x="993775" y="765175"/>
            <a:ext cx="4568825" cy="1050925"/>
          </a:xfrm>
          <a:prstGeom prst="rect">
            <a:avLst/>
          </a:prstGeom>
          <a:noFill/>
          <a:ln w="9525">
            <a:noFill/>
            <a:miter lim="800000"/>
          </a:ln>
        </p:spPr>
        <p:txBody>
          <a:bodyPr>
            <a:spAutoFit/>
          </a:bodyPr>
          <a:lstStyle/>
          <a:p>
            <a:r>
              <a:rPr lang="zh-CN" altLang="en-US" sz="5400" b="1">
                <a:solidFill>
                  <a:srgbClr val="FF0000"/>
                </a:solidFill>
                <a:ea typeface="楷体_GB2312" pitchFamily="49" charset="-122"/>
              </a:rPr>
              <a:t>F·R=G·r</a:t>
            </a:r>
            <a:endParaRPr lang="zh-CN" altLang="en-US" sz="5400" b="1" baseline="-25000">
              <a:solidFill>
                <a:srgbClr val="FF0000"/>
              </a:solidFill>
              <a:ea typeface="楷体_GB2312" pitchFamily="49" charset="-122"/>
            </a:endParaRPr>
          </a:p>
        </p:txBody>
      </p:sp>
      <p:sp>
        <p:nvSpPr>
          <p:cNvPr id="9220" name="Rectangle 4"/>
          <p:cNvSpPr>
            <a:spLocks noChangeArrowheads="1"/>
          </p:cNvSpPr>
          <p:nvPr/>
        </p:nvSpPr>
        <p:spPr bwMode="auto">
          <a:xfrm>
            <a:off x="7924800" y="2590800"/>
            <a:ext cx="430213" cy="660400"/>
          </a:xfrm>
          <a:prstGeom prst="rect">
            <a:avLst/>
          </a:prstGeom>
          <a:noFill/>
          <a:ln w="9525">
            <a:noFill/>
            <a:miter lim="800000"/>
          </a:ln>
        </p:spPr>
        <p:txBody>
          <a:bodyPr wrap="none">
            <a:spAutoFit/>
          </a:bodyPr>
          <a:lstStyle/>
          <a:p>
            <a:r>
              <a:rPr lang="en-US" altLang="zh-CN" sz="3200" b="1">
                <a:solidFill>
                  <a:srgbClr val="FF0000"/>
                </a:solidFill>
                <a:ea typeface="楷体_GB2312" pitchFamily="49" charset="-122"/>
              </a:rPr>
              <a:t>F</a:t>
            </a:r>
            <a:endParaRPr lang="en-US" altLang="zh-CN" sz="3200" b="1" baseline="-25000">
              <a:solidFill>
                <a:srgbClr val="FF0000"/>
              </a:solidFill>
              <a:ea typeface="楷体_GB2312" pitchFamily="49" charset="-122"/>
            </a:endParaRPr>
          </a:p>
        </p:txBody>
      </p:sp>
      <p:sp>
        <p:nvSpPr>
          <p:cNvPr id="9221" name="Rectangle 5"/>
          <p:cNvSpPr>
            <a:spLocks noChangeArrowheads="1"/>
          </p:cNvSpPr>
          <p:nvPr/>
        </p:nvSpPr>
        <p:spPr bwMode="auto">
          <a:xfrm>
            <a:off x="6842125" y="3733800"/>
            <a:ext cx="498475" cy="579438"/>
          </a:xfrm>
          <a:prstGeom prst="rect">
            <a:avLst/>
          </a:prstGeom>
          <a:noFill/>
          <a:ln w="9525">
            <a:noFill/>
            <a:miter lim="800000"/>
          </a:ln>
        </p:spPr>
        <p:txBody>
          <a:bodyPr wrap="none">
            <a:spAutoFit/>
          </a:bodyPr>
          <a:lstStyle/>
          <a:p>
            <a:r>
              <a:rPr lang="zh-CN" altLang="en-US" sz="3200" b="1">
                <a:solidFill>
                  <a:srgbClr val="FF0000"/>
                </a:solidFill>
                <a:ea typeface="楷体_GB2312" pitchFamily="49" charset="-122"/>
              </a:rPr>
              <a:t>G</a:t>
            </a:r>
            <a:endParaRPr lang="zh-CN" altLang="en-US" sz="3200" b="1">
              <a:solidFill>
                <a:srgbClr val="FF0000"/>
              </a:solidFill>
              <a:ea typeface="楷体_GB2312" pitchFamily="49" charset="-122"/>
            </a:endParaRPr>
          </a:p>
        </p:txBody>
      </p:sp>
      <p:sp>
        <p:nvSpPr>
          <p:cNvPr id="9222" name="Rectangle 6"/>
          <p:cNvSpPr>
            <a:spLocks noChangeArrowheads="1"/>
          </p:cNvSpPr>
          <p:nvPr/>
        </p:nvSpPr>
        <p:spPr bwMode="auto">
          <a:xfrm>
            <a:off x="6759575" y="457200"/>
            <a:ext cx="342900" cy="579438"/>
          </a:xfrm>
          <a:prstGeom prst="rect">
            <a:avLst/>
          </a:prstGeom>
          <a:noFill/>
          <a:ln w="9525">
            <a:noFill/>
            <a:miter lim="800000"/>
          </a:ln>
        </p:spPr>
        <p:txBody>
          <a:bodyPr wrap="none">
            <a:spAutoFit/>
          </a:bodyPr>
          <a:lstStyle/>
          <a:p>
            <a:r>
              <a:rPr lang="en-US" altLang="zh-CN" sz="3200" b="1">
                <a:solidFill>
                  <a:srgbClr val="FF0000"/>
                </a:solidFill>
                <a:ea typeface="楷体_GB2312" pitchFamily="49" charset="-122"/>
              </a:rPr>
              <a:t>r</a:t>
            </a:r>
            <a:endParaRPr lang="en-US" altLang="zh-CN" sz="3200" b="1">
              <a:solidFill>
                <a:srgbClr val="FF0000"/>
              </a:solidFill>
              <a:ea typeface="楷体_GB2312" pitchFamily="49" charset="-122"/>
            </a:endParaRPr>
          </a:p>
        </p:txBody>
      </p:sp>
      <p:sp>
        <p:nvSpPr>
          <p:cNvPr id="9223" name="Rectangle 7"/>
          <p:cNvSpPr>
            <a:spLocks noChangeArrowheads="1"/>
          </p:cNvSpPr>
          <p:nvPr/>
        </p:nvSpPr>
        <p:spPr bwMode="auto">
          <a:xfrm>
            <a:off x="7254875" y="485775"/>
            <a:ext cx="477838" cy="579438"/>
          </a:xfrm>
          <a:prstGeom prst="rect">
            <a:avLst/>
          </a:prstGeom>
          <a:noFill/>
          <a:ln w="9525">
            <a:noFill/>
            <a:miter lim="800000"/>
          </a:ln>
        </p:spPr>
        <p:txBody>
          <a:bodyPr wrap="none">
            <a:spAutoFit/>
          </a:bodyPr>
          <a:lstStyle/>
          <a:p>
            <a:r>
              <a:rPr lang="en-US" altLang="zh-CN" sz="3200" b="1">
                <a:solidFill>
                  <a:srgbClr val="FF0000"/>
                </a:solidFill>
                <a:ea typeface="楷体_GB2312" pitchFamily="49" charset="-122"/>
              </a:rPr>
              <a:t>R</a:t>
            </a:r>
            <a:endParaRPr lang="en-US" altLang="zh-CN" sz="3200" b="1">
              <a:solidFill>
                <a:srgbClr val="FF0000"/>
              </a:solidFill>
              <a:ea typeface="楷体_GB2312" pitchFamily="49" charset="-122"/>
            </a:endParaRPr>
          </a:p>
        </p:txBody>
      </p:sp>
      <p:sp>
        <p:nvSpPr>
          <p:cNvPr id="9224" name="Rectangle 8"/>
          <p:cNvSpPr>
            <a:spLocks noChangeArrowheads="1"/>
          </p:cNvSpPr>
          <p:nvPr/>
        </p:nvSpPr>
        <p:spPr bwMode="auto">
          <a:xfrm>
            <a:off x="228600" y="2179638"/>
            <a:ext cx="5105400" cy="1554162"/>
          </a:xfrm>
          <a:prstGeom prst="rect">
            <a:avLst/>
          </a:prstGeom>
          <a:noFill/>
          <a:ln w="9525">
            <a:noFill/>
            <a:miter lim="800000"/>
          </a:ln>
        </p:spPr>
        <p:txBody>
          <a:bodyPr>
            <a:spAutoFit/>
          </a:bodyPr>
          <a:lstStyle/>
          <a:p>
            <a:r>
              <a:rPr lang="zh-CN" altLang="en-US" sz="3200" b="1">
                <a:solidFill>
                  <a:schemeClr val="accent2"/>
                </a:solidFill>
                <a:ea typeface="黑体" panose="02010609060101010101" charset="-122"/>
              </a:rPr>
              <a:t>   </a:t>
            </a:r>
            <a:r>
              <a:rPr lang="zh-CN" altLang="en-US" sz="3200" b="1">
                <a:ea typeface="黑体" panose="02010609060101010101" charset="-122"/>
              </a:rPr>
              <a:t>动力臂R大于阻力臂r，</a:t>
            </a:r>
            <a:endParaRPr lang="zh-CN" altLang="en-US" sz="3200" b="1">
              <a:ea typeface="黑体" panose="02010609060101010101" charset="-122"/>
            </a:endParaRPr>
          </a:p>
          <a:p>
            <a:r>
              <a:rPr lang="zh-CN" altLang="en-US" sz="3200" b="1">
                <a:ea typeface="黑体" panose="02010609060101010101" charset="-122"/>
              </a:rPr>
              <a:t>轮轴实质是一个</a:t>
            </a:r>
            <a:r>
              <a:rPr lang="zh-CN" altLang="en-US" sz="3200" b="1">
                <a:solidFill>
                  <a:srgbClr val="FF3300"/>
                </a:solidFill>
                <a:ea typeface="黑体" panose="02010609060101010101" charset="-122"/>
              </a:rPr>
              <a:t>省力杠杆，省力但费距离.</a:t>
            </a:r>
            <a:endParaRPr lang="zh-CN" altLang="en-US" sz="3200" b="1">
              <a:solidFill>
                <a:srgbClr val="FF3300"/>
              </a:solidFill>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circle(out)">
                                      <p:cBhvr>
                                        <p:cTn id="7" dur="1000"/>
                                        <p:tgtEl>
                                          <p:spTgt spid="9220"/>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9221"/>
                                        </p:tgtEl>
                                        <p:attrNameLst>
                                          <p:attrName>style.visibility</p:attrName>
                                        </p:attrNameLst>
                                      </p:cBhvr>
                                      <p:to>
                                        <p:strVal val="visible"/>
                                      </p:to>
                                    </p:set>
                                    <p:animEffect transition="in" filter="circle(out)">
                                      <p:cBhvr>
                                        <p:cTn id="10" dur="1000"/>
                                        <p:tgtEl>
                                          <p:spTgt spid="9221"/>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9222"/>
                                        </p:tgtEl>
                                        <p:attrNameLst>
                                          <p:attrName>style.visibility</p:attrName>
                                        </p:attrNameLst>
                                      </p:cBhvr>
                                      <p:to>
                                        <p:strVal val="visible"/>
                                      </p:to>
                                    </p:set>
                                    <p:animEffect transition="in" filter="circle(out)">
                                      <p:cBhvr>
                                        <p:cTn id="13" dur="1000"/>
                                        <p:tgtEl>
                                          <p:spTgt spid="9222"/>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9223"/>
                                        </p:tgtEl>
                                        <p:attrNameLst>
                                          <p:attrName>style.visibility</p:attrName>
                                        </p:attrNameLst>
                                      </p:cBhvr>
                                      <p:to>
                                        <p:strVal val="visible"/>
                                      </p:to>
                                    </p:set>
                                    <p:animEffect transition="in" filter="circle(out)">
                                      <p:cBhvr>
                                        <p:cTn id="16" dur="1000"/>
                                        <p:tgtEl>
                                          <p:spTgt spid="92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219"/>
                                        </p:tgtEl>
                                        <p:attrNameLst>
                                          <p:attrName>style.visibility</p:attrName>
                                        </p:attrNameLst>
                                      </p:cBhvr>
                                      <p:to>
                                        <p:strVal val="visible"/>
                                      </p:to>
                                    </p:set>
                                    <p:animEffect transition="in" filter="wipe(left)">
                                      <p:cBhvr>
                                        <p:cTn id="21" dur="500"/>
                                        <p:tgtEl>
                                          <p:spTgt spid="92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224"/>
                                        </p:tgtEl>
                                        <p:attrNameLst>
                                          <p:attrName>style.visibility</p:attrName>
                                        </p:attrNameLst>
                                      </p:cBhvr>
                                      <p:to>
                                        <p:strVal val="visible"/>
                                      </p:to>
                                    </p:set>
                                    <p:animEffect transition="in" filter="wipe(left)">
                                      <p:cBhvr>
                                        <p:cTn id="26"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p:bldP spid="9220" grpId="0" autoUpdateAnimBg="0"/>
      <p:bldP spid="9221" grpId="0" autoUpdateAnimBg="0"/>
      <p:bldP spid="9222" grpId="0" autoUpdateAnimBg="0"/>
      <p:bldP spid="9223" grpId="0" autoUpdateAnimBg="0"/>
      <p:bldP spid="922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type="body" idx="1"/>
          </p:nvPr>
        </p:nvSpPr>
        <p:spPr>
          <a:xfrm>
            <a:off x="684213" y="981075"/>
            <a:ext cx="7848600" cy="3095625"/>
          </a:xfrm>
        </p:spPr>
        <p:txBody>
          <a:bodyPr/>
          <a:lstStyle/>
          <a:p>
            <a:pPr eaLnBrk="1" hangingPunct="1">
              <a:defRPr/>
            </a:pPr>
            <a:endParaRPr lang="zh-CN" altLang="en-US" b="1" dirty="0" smtClean="0">
              <a:latin typeface="黑体" panose="02010609060101010101" charset="-122"/>
              <a:ea typeface="黑体" panose="02010609060101010101" charset="-122"/>
              <a:cs typeface="黑体" panose="02010609060101010101" charset="-122"/>
            </a:endParaRPr>
          </a:p>
          <a:p>
            <a:pPr marL="0" indent="0" eaLnBrk="1" hangingPunct="1">
              <a:buFontTx/>
              <a:buNone/>
              <a:defRPr/>
            </a:pPr>
            <a:r>
              <a:rPr lang="zh-CN" altLang="en-US" sz="3200" b="1" dirty="0" smtClean="0">
                <a:latin typeface="宋体" panose="02010600030101010101" pitchFamily="2" charset="-122"/>
                <a:ea typeface="宋体" panose="02010600030101010101" pitchFamily="2" charset="-122"/>
                <a:cs typeface="宋体" panose="02010600030101010101" pitchFamily="2" charset="-122"/>
              </a:rPr>
              <a:t>轮半径是轴半径的几倍，</a:t>
            </a:r>
            <a:endParaRPr lang="en-US" altLang="zh-CN" sz="3200" b="1" dirty="0" smtClean="0">
              <a:latin typeface="宋体" panose="02010600030101010101" pitchFamily="2" charset="-122"/>
              <a:ea typeface="宋体" panose="02010600030101010101" pitchFamily="2" charset="-122"/>
              <a:cs typeface="宋体" panose="02010600030101010101" pitchFamily="2" charset="-122"/>
            </a:endParaRPr>
          </a:p>
          <a:p>
            <a:pPr marL="0" indent="0" eaLnBrk="1" hangingPunct="1">
              <a:buFontTx/>
              <a:buNone/>
              <a:defRPr/>
            </a:pPr>
            <a:endParaRPr lang="en-US" altLang="zh-CN" sz="3200" b="1" dirty="0" smtClean="0">
              <a:latin typeface="宋体" panose="02010600030101010101" pitchFamily="2" charset="-122"/>
              <a:ea typeface="宋体" panose="02010600030101010101" pitchFamily="2" charset="-122"/>
              <a:cs typeface="宋体" panose="02010600030101010101" pitchFamily="2" charset="-122"/>
            </a:endParaRPr>
          </a:p>
          <a:p>
            <a:pPr marL="0" indent="0" eaLnBrk="1" hangingPunct="1">
              <a:buFontTx/>
              <a:buNone/>
              <a:defRPr/>
            </a:pPr>
            <a:r>
              <a:rPr lang="zh-CN" altLang="en-US" sz="3200" b="1" dirty="0" smtClean="0">
                <a:latin typeface="宋体" panose="02010600030101010101" pitchFamily="2" charset="-122"/>
                <a:ea typeface="宋体" panose="02010600030101010101" pitchFamily="2" charset="-122"/>
                <a:cs typeface="宋体" panose="02010600030101010101" pitchFamily="2" charset="-122"/>
              </a:rPr>
              <a:t>作用在轮上的动力</a:t>
            </a:r>
            <a:r>
              <a:rPr lang="en-US" altLang="zh-CN" sz="3200" b="1" dirty="0" smtClean="0">
                <a:latin typeface="宋体" panose="02010600030101010101" pitchFamily="2" charset="-122"/>
                <a:ea typeface="宋体" panose="02010600030101010101" pitchFamily="2" charset="-122"/>
                <a:cs typeface="宋体" panose="02010600030101010101" pitchFamily="2" charset="-122"/>
              </a:rPr>
              <a:t>F</a:t>
            </a:r>
            <a:r>
              <a:rPr lang="en-US" altLang="zh-CN" sz="3200" b="1" baseline="-25000" dirty="0" smtClean="0">
                <a:latin typeface="宋体" panose="02010600030101010101" pitchFamily="2" charset="-122"/>
                <a:ea typeface="宋体" panose="02010600030101010101" pitchFamily="2" charset="-122"/>
                <a:cs typeface="宋体" panose="02010600030101010101" pitchFamily="2" charset="-122"/>
              </a:rPr>
              <a:t>1</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就是作用在轴上的阻力</a:t>
            </a:r>
            <a:r>
              <a:rPr lang="en-US" altLang="zh-CN" sz="3200" b="1" dirty="0" smtClean="0">
                <a:latin typeface="宋体" panose="02010600030101010101" pitchFamily="2" charset="-122"/>
                <a:ea typeface="宋体" panose="02010600030101010101" pitchFamily="2" charset="-122"/>
                <a:cs typeface="宋体" panose="02010600030101010101" pitchFamily="2" charset="-122"/>
              </a:rPr>
              <a:t>F</a:t>
            </a:r>
            <a:r>
              <a:rPr lang="en-US" altLang="zh-CN" sz="3200" b="1" baseline="-25000" dirty="0" smtClean="0">
                <a:latin typeface="宋体" panose="02010600030101010101" pitchFamily="2" charset="-122"/>
                <a:ea typeface="宋体" panose="02010600030101010101" pitchFamily="2" charset="-122"/>
                <a:cs typeface="宋体" panose="02010600030101010101" pitchFamily="2" charset="-122"/>
              </a:rPr>
              <a:t>2</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的几分之一 </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 calcmode="lin" valueType="num">
                                      <p:cBhvr additive="base">
                                        <p:cTn id="7"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9">
                                            <p:txEl>
                                              <p:pRg st="3" end="3"/>
                                            </p:txEl>
                                          </p:spTgt>
                                        </p:tgtEl>
                                        <p:attrNameLst>
                                          <p:attrName>style.visibility</p:attrName>
                                        </p:attrNameLst>
                                      </p:cBhvr>
                                      <p:to>
                                        <p:strVal val="visible"/>
                                      </p:to>
                                    </p:set>
                                    <p:anim calcmode="lin" valueType="num">
                                      <p:cBhvr additive="base">
                                        <p:cTn id="13" dur="500" fill="hold"/>
                                        <p:tgtEl>
                                          <p:spTgt spid="5017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r>
              <a:rPr lang="zh-CN" altLang="en-US" smtClean="0"/>
              <a:t>练习</a:t>
            </a:r>
            <a:endParaRPr lang="zh-CN" altLang="en-US" smtClean="0"/>
          </a:p>
        </p:txBody>
      </p:sp>
      <p:pic>
        <p:nvPicPr>
          <p:cNvPr id="34818" name="Picture 3"/>
          <p:cNvPicPr>
            <a:picLocks noChangeAspect="1" noChangeArrowheads="1"/>
          </p:cNvPicPr>
          <p:nvPr>
            <p:ph type="body" idx="1"/>
          </p:nvPr>
        </p:nvPicPr>
        <p:blipFill>
          <a:blip r:embed="rId1"/>
          <a:srcRect/>
          <a:stretch>
            <a:fillRect/>
          </a:stretch>
        </p:blipFill>
        <p:spPr>
          <a:xfrm>
            <a:off x="585788" y="1417638"/>
            <a:ext cx="8101012" cy="4452937"/>
          </a:xfr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p:cNvPicPr>
            <a:picLocks noChangeAspect="1" noChangeArrowheads="1"/>
          </p:cNvPicPr>
          <p:nvPr>
            <p:ph type="title"/>
          </p:nvPr>
        </p:nvPicPr>
        <p:blipFill>
          <a:blip r:embed="rId1"/>
          <a:srcRect/>
          <a:stretch>
            <a:fillRect/>
          </a:stretch>
        </p:blipFill>
        <p:spPr>
          <a:xfrm>
            <a:off x="323850" y="765175"/>
            <a:ext cx="7920038" cy="1747838"/>
          </a:xfrm>
        </p:spPr>
      </p:pic>
      <p:pic>
        <p:nvPicPr>
          <p:cNvPr id="35842" name="Picture 3"/>
          <p:cNvPicPr>
            <a:picLocks noChangeAspect="1" noChangeArrowheads="1"/>
          </p:cNvPicPr>
          <p:nvPr>
            <p:ph type="body" idx="1"/>
          </p:nvPr>
        </p:nvPicPr>
        <p:blipFill>
          <a:blip r:embed="rId2"/>
          <a:srcRect/>
          <a:stretch>
            <a:fillRect/>
          </a:stretch>
        </p:blipFill>
        <p:spPr>
          <a:xfrm>
            <a:off x="2124075" y="2636838"/>
            <a:ext cx="5400675" cy="2970212"/>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唯美水墨荷花动态PPT模板">
  <a:themeElements>
    <a:clrScheme name="唯美水墨荷花动态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唯美水墨荷花动态PPT模板">
      <a:majorFont>
        <a:latin typeface="Arial"/>
        <a:ea typeface="微软雅黑"/>
        <a:cs typeface="微软雅黑"/>
      </a:majorFont>
      <a:minorFont>
        <a:latin typeface="Arial"/>
        <a:ea typeface="微软雅黑"/>
        <a:cs typeface="微软雅黑"/>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raClrScheme>
      <a:clrScheme name="唯美水墨荷花动态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唯美水墨荷花动态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唯美水墨荷花动态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唯美水墨荷花动态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唯美水墨荷花动态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唯美水墨荷花动态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唯美水墨荷花动态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唯美水墨荷花动态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唯美水墨荷花动态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唯美水墨荷花动态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唯美水墨荷花动态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唯美水墨荷花动态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唯美水墨荷花动态PPT模板_2">
  <a:themeElements>
    <a:clrScheme name="唯美水墨荷花动态PPT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唯美水墨荷花动态PPT模板_2">
      <a:majorFont>
        <a:latin typeface="Arial"/>
        <a:ea typeface="微软雅黑"/>
        <a:cs typeface="微软雅黑"/>
      </a:majorFont>
      <a:minorFont>
        <a:latin typeface="Arial"/>
        <a:ea typeface="微软雅黑"/>
        <a:cs typeface="微软雅黑"/>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raClrScheme>
      <a:clrScheme name="唯美水墨荷花动态PPT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唯美水墨荷花动态PPT模板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唯美水墨荷花动态PPT模板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唯美水墨荷花动态PPT模板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唯美水墨荷花动态PPT模板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唯美水墨荷花动态PPT模板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唯美水墨荷花动态PPT模板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唯美水墨荷花动态PPT模板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唯美水墨荷花动态PPT模板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唯美水墨荷花动态PPT模板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唯美水墨荷花动态PPT模板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唯美水墨荷花动态PPT模板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3582</Words>
  <Application>WPS 演示</Application>
  <PresentationFormat>全屏显示(4:3)</PresentationFormat>
  <Paragraphs>217</Paragraphs>
  <Slides>48</Slides>
  <Notes>1</Notes>
  <HiddenSlides>0</HiddenSlides>
  <MMClips>2</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2</vt:i4>
      </vt:variant>
      <vt:variant>
        <vt:lpstr>幻灯片标题</vt:lpstr>
      </vt:variant>
      <vt:variant>
        <vt:i4>48</vt:i4>
      </vt:variant>
    </vt:vector>
  </HeadingPairs>
  <TitlesOfParts>
    <vt:vector size="69" baseType="lpstr">
      <vt:lpstr>Arial</vt:lpstr>
      <vt:lpstr>宋体</vt:lpstr>
      <vt:lpstr>Wingdings</vt:lpstr>
      <vt:lpstr>微软雅黑</vt:lpstr>
      <vt:lpstr>华文新魏</vt:lpstr>
      <vt:lpstr>黑体</vt:lpstr>
      <vt:lpstr>Times New Roman</vt:lpstr>
      <vt:lpstr>隶书</vt:lpstr>
      <vt:lpstr>DFKai-SB</vt:lpstr>
      <vt:lpstr>PMingLiU</vt:lpstr>
      <vt:lpstr>ZenKai-Medium-Identity-H</vt:lpstr>
      <vt:lpstr>楷体_GB2312</vt:lpstr>
      <vt:lpstr>Calibri</vt:lpstr>
      <vt:lpstr>Times</vt:lpstr>
      <vt:lpstr>华文彩云</vt:lpstr>
      <vt:lpstr>Segoe Print</vt:lpstr>
      <vt:lpstr>新宋体</vt:lpstr>
      <vt:lpstr>唯美水墨荷花动态PPT模板</vt:lpstr>
      <vt:lpstr>唯美水墨荷花动态PPT模板_2</vt:lpstr>
      <vt:lpstr>Equation.3</vt:lpstr>
      <vt:lpstr>Equation.3</vt:lpstr>
      <vt:lpstr>11.5改变世界的机械 </vt:lpstr>
      <vt:lpstr>PowerPoint 演示文稿</vt:lpstr>
      <vt:lpstr>一、轮轴</vt:lpstr>
      <vt:lpstr>PowerPoint 演示文稿</vt:lpstr>
      <vt:lpstr>轮轴的原理</vt:lpstr>
      <vt:lpstr>PowerPoint 演示文稿</vt:lpstr>
      <vt:lpstr>PowerPoint 演示文稿</vt:lpstr>
      <vt:lpstr>练习</vt:lpstr>
      <vt:lpstr>PowerPoint 演示文稿</vt:lpstr>
      <vt:lpstr>PowerPoint 演示文稿</vt:lpstr>
      <vt:lpstr>轮轴在生活中的应用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练习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现代火车</vt:lpstr>
      <vt:lpstr>PowerPoint 演示文稿</vt:lpstr>
      <vt:lpstr>PowerPoint 演示文稿</vt:lpstr>
      <vt:lpstr>日本未来世界“水上巴士”</vt:lpstr>
      <vt:lpstr>PowerPoint 演示文稿</vt:lpstr>
      <vt:lpstr>PowerPoint 演示文稿</vt:lpstr>
      <vt:lpstr>PowerPoint 演示文稿</vt:lpstr>
      <vt:lpstr>       未来10大必要科技发明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10、星际航行</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11.5改变世界的机械 </dc:title>
  <dc:creator>admin</dc:creator>
  <cp:lastModifiedBy>Administrator</cp:lastModifiedBy>
  <cp:revision>13</cp:revision>
  <dcterms:created xsi:type="dcterms:W3CDTF">2012-10-29T03:21:00Z</dcterms:created>
  <dcterms:modified xsi:type="dcterms:W3CDTF">2017-06-14T13:22:48Z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2052-10.1.0.6156</vt:lpwstr>
  </property>
</Properties>
</file>